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699248"/>
            <a:ext cx="5916194" cy="3837694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143000"/>
            <a:ext cx="5724862" cy="184696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994212"/>
            <a:ext cx="5724862" cy="1007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1143000"/>
            <a:ext cx="3807662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605118"/>
            <a:ext cx="3776472" cy="55654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2618815"/>
            <a:ext cx="3807662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2" y="663388"/>
            <a:ext cx="3893127" cy="51123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7" y="1143000"/>
            <a:ext cx="3792537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7" y="2618815"/>
            <a:ext cx="3792537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8" y="864971"/>
            <a:ext cx="3422075" cy="4709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7" y="462896"/>
            <a:ext cx="7718425" cy="828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598613"/>
            <a:ext cx="7718424" cy="45720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685801"/>
            <a:ext cx="1066800" cy="5484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685757"/>
            <a:ext cx="6437312" cy="548222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3" y="645459"/>
            <a:ext cx="5957047" cy="39937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4953000"/>
            <a:ext cx="8095130" cy="857250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5791200"/>
            <a:ext cx="8095130" cy="50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804672"/>
            <a:ext cx="5638800" cy="36576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2514600"/>
            <a:ext cx="8162365" cy="9144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8" y="3429000"/>
            <a:ext cx="8162365" cy="701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98613"/>
            <a:ext cx="3773488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174875"/>
            <a:ext cx="3773488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8613"/>
            <a:ext cx="3776472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776472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4170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1" y="1586753"/>
            <a:ext cx="7691719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3ED0E05-FD90-8049-BC4B-ED15B63CC335}" type="datetimeFigureOut">
              <a:rPr lang="en-US" smtClean="0"/>
              <a:pPr/>
              <a:t>5/3/16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1664C95-428F-EA47-8F3F-A37F9D664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946275" indent="-346075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Citizen Chalkboard Budget Workshop Presentation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 Report</a:t>
            </a:r>
          </a:p>
          <a:p>
            <a:r>
              <a:rPr lang="en-US" dirty="0" smtClean="0"/>
              <a:t>May 3</a:t>
            </a:r>
            <a:r>
              <a:rPr lang="en-US" baseline="30000" dirty="0" smtClean="0"/>
              <a:t>rd</a:t>
            </a:r>
            <a:r>
              <a:rPr lang="en-US" dirty="0" smtClean="0"/>
              <a:t>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084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Evening Session </a:t>
            </a:r>
            <a:r>
              <a:rPr lang="en-US" sz="3600" dirty="0" err="1" smtClean="0"/>
              <a:t>Cont</a:t>
            </a:r>
            <a:r>
              <a:rPr lang="en-US" sz="3600" dirty="0" smtClean="0"/>
              <a:t>…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610739"/>
              </p:ext>
            </p:extLst>
          </p:nvPr>
        </p:nvGraphicFramePr>
        <p:xfrm>
          <a:off x="946727" y="1593276"/>
          <a:ext cx="7319817" cy="4618185"/>
        </p:xfrm>
        <a:graphic>
          <a:graphicData uri="http://schemas.openxmlformats.org/drawingml/2006/table">
            <a:tbl>
              <a:tblPr/>
              <a:tblGrid>
                <a:gridCol w="2730174"/>
                <a:gridCol w="1254404"/>
                <a:gridCol w="2080835"/>
                <a:gridCol w="1254404"/>
              </a:tblGrid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 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 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 Gen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 Salary Evaluation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PD Roof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$45,000.00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Drainange Improvements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$1,800,000.00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PD Generator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Secutity Cameras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Hall Roof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 Updates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 First Year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Econ Dev Staff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Employee Raises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Both Generators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$90,000.00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Reserves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$815,000.00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Bucket Truck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Bucket Truck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 Emergerncy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$60,000.00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Back Hoe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Ambulance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Engine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$400,000.00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Radios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$75,000.00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Water/Sewer System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$2,700,000.00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$2,600,000.00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223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Top five funded capital projects as percentage of total group spending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Content Placeholder 3" descr="Untitle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20" b="502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20360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Top five projects as percentage of total allocation in both sessions</a:t>
            </a:r>
            <a:endParaRPr lang="en-US" sz="3200" dirty="0"/>
          </a:p>
        </p:txBody>
      </p:sp>
      <p:pic>
        <p:nvPicPr>
          <p:cNvPr id="4" name="Content Placeholder 3" descr="Untitledn 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" r="4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8840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five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 and sewer - 30.13%</a:t>
            </a:r>
          </a:p>
          <a:p>
            <a:r>
              <a:rPr lang="en-US" dirty="0" smtClean="0"/>
              <a:t>Reserves – 22.76%</a:t>
            </a:r>
          </a:p>
          <a:p>
            <a:r>
              <a:rPr lang="en-US" dirty="0" smtClean="0"/>
              <a:t>IT – 8.33%</a:t>
            </a:r>
          </a:p>
          <a:p>
            <a:r>
              <a:rPr lang="en-US" dirty="0" smtClean="0"/>
              <a:t>Generators – 2.98%</a:t>
            </a:r>
          </a:p>
          <a:p>
            <a:r>
              <a:rPr lang="en-US" dirty="0" smtClean="0"/>
              <a:t>Bucket Truck – 1.12%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07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T-SPLOST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Drainage and Paving Projects</a:t>
            </a:r>
          </a:p>
          <a:p>
            <a:r>
              <a:rPr lang="en-US" dirty="0" smtClean="0"/>
              <a:t>Sidewalk Replacement </a:t>
            </a:r>
          </a:p>
          <a:p>
            <a:r>
              <a:rPr lang="en-US" smtClean="0"/>
              <a:t>Traffic Signal Projects</a:t>
            </a:r>
            <a:endParaRPr lang="en-US" dirty="0" smtClean="0"/>
          </a:p>
          <a:p>
            <a:r>
              <a:rPr lang="en-US" dirty="0" smtClean="0"/>
              <a:t>Silent Crossings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562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8343" b="834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95510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Synopsis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Special Budget workshop called the Citizen Chalkboard was held on April 13</a:t>
            </a:r>
            <a:r>
              <a:rPr lang="en-US" baseline="30000" dirty="0" smtClean="0"/>
              <a:t>th</a:t>
            </a:r>
            <a:r>
              <a:rPr lang="en-US" dirty="0" smtClean="0"/>
              <a:t> and 14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Advertisement occurred on city website, social media, and personal outreach to stakeholder organizations. </a:t>
            </a:r>
          </a:p>
          <a:p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Transferring budget information and knowledge of the budget process. </a:t>
            </a:r>
          </a:p>
          <a:p>
            <a:pPr lvl="1"/>
            <a:r>
              <a:rPr lang="en-US" dirty="0" smtClean="0"/>
              <a:t>Receive Citizen input and preference on various capital projects.</a:t>
            </a:r>
          </a:p>
          <a:p>
            <a:pPr lvl="1"/>
            <a:r>
              <a:rPr lang="en-US" dirty="0" smtClean="0"/>
              <a:t>Exchange of knowledge and ideas. 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06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Gathering of relevant capital projects and expenditure estimates. </a:t>
            </a:r>
          </a:p>
          <a:p>
            <a:r>
              <a:rPr lang="en-US" dirty="0" smtClean="0"/>
              <a:t>Analysis of past and present budget data. </a:t>
            </a:r>
          </a:p>
          <a:p>
            <a:r>
              <a:rPr lang="en-US" dirty="0" smtClean="0"/>
              <a:t>Creation of Citizen Chalkboard format and schedule.</a:t>
            </a:r>
          </a:p>
          <a:p>
            <a:r>
              <a:rPr lang="en-US" dirty="0" smtClean="0"/>
              <a:t>Outreach and advertisement.</a:t>
            </a:r>
          </a:p>
          <a:p>
            <a:r>
              <a:rPr lang="en-US" dirty="0" smtClean="0"/>
              <a:t>Conducted April 13</a:t>
            </a:r>
            <a:r>
              <a:rPr lang="en-US" baseline="30000" dirty="0" smtClean="0"/>
              <a:t>th</a:t>
            </a:r>
            <a:r>
              <a:rPr lang="en-US" dirty="0" smtClean="0"/>
              <a:t> and 14</a:t>
            </a:r>
            <a:r>
              <a:rPr lang="en-US" baseline="30000" dirty="0" smtClean="0"/>
              <a:t>th</a:t>
            </a:r>
            <a:r>
              <a:rPr lang="en-US" dirty="0" smtClean="0"/>
              <a:t> sessions.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060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format of the workshop consisted of four (4) main components. </a:t>
            </a:r>
          </a:p>
          <a:p>
            <a:r>
              <a:rPr lang="en-US" dirty="0" smtClean="0"/>
              <a:t>A presentation and info session on the budget presented by city manager Whitson. </a:t>
            </a:r>
          </a:p>
          <a:p>
            <a:r>
              <a:rPr lang="en-US" dirty="0" smtClean="0"/>
              <a:t>Breakout sessions using “Hapeville dollars” amounting to $2.6 million. </a:t>
            </a:r>
          </a:p>
          <a:p>
            <a:r>
              <a:rPr lang="en-US" dirty="0" smtClean="0"/>
              <a:t>Discussion of T-SPLOST project preferences. </a:t>
            </a:r>
          </a:p>
          <a:p>
            <a:r>
              <a:rPr lang="en-US" dirty="0" smtClean="0"/>
              <a:t>Parking lot component for any questions and comments that did not fit into the workshop format.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11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were created by taking all six group’s allocation ideas for the $2.6 million. </a:t>
            </a:r>
          </a:p>
          <a:p>
            <a:r>
              <a:rPr lang="en-US" dirty="0" smtClean="0"/>
              <a:t>During the presentation background information relevant to capital projects were presented for funding. </a:t>
            </a:r>
          </a:p>
          <a:p>
            <a:r>
              <a:rPr lang="en-US" dirty="0" smtClean="0"/>
              <a:t>The groups were tasked with prioritizing the spending of $2.6 million. </a:t>
            </a:r>
          </a:p>
          <a:p>
            <a:pPr marL="0" indent="0">
              <a:buNone/>
            </a:pPr>
            <a:r>
              <a:rPr lang="en-US" dirty="0" smtClean="0"/>
              <a:t>*Note: </a:t>
            </a:r>
            <a:r>
              <a:rPr lang="en-US" dirty="0"/>
              <a:t>T</a:t>
            </a:r>
            <a:r>
              <a:rPr lang="en-US" dirty="0" smtClean="0"/>
              <a:t>otal needs list equaled $18 million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916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Projects List Summary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Fire Department </a:t>
            </a:r>
          </a:p>
          <a:p>
            <a:pPr lvl="1"/>
            <a:r>
              <a:rPr lang="en-US" dirty="0" smtClean="0"/>
              <a:t>Fire Station #2 Lighting and Instillation  $10,000</a:t>
            </a:r>
          </a:p>
          <a:p>
            <a:pPr lvl="1"/>
            <a:r>
              <a:rPr lang="en-US" dirty="0" smtClean="0"/>
              <a:t>Replacement of Engine Two and Three $800,000-$900,000</a:t>
            </a:r>
          </a:p>
          <a:p>
            <a:pPr lvl="1"/>
            <a:r>
              <a:rPr lang="en-US" dirty="0" smtClean="0"/>
              <a:t>Replacement of both ambulance units $400,000-$500,000</a:t>
            </a:r>
          </a:p>
          <a:p>
            <a:r>
              <a:rPr lang="en-US" dirty="0" smtClean="0"/>
              <a:t>Community Services </a:t>
            </a:r>
          </a:p>
          <a:p>
            <a:pPr lvl="1"/>
            <a:r>
              <a:rPr lang="en-US" dirty="0" smtClean="0"/>
              <a:t>Bucket Truck $35,000</a:t>
            </a:r>
          </a:p>
          <a:p>
            <a:pPr lvl="1"/>
            <a:r>
              <a:rPr lang="en-US" dirty="0" smtClean="0"/>
              <a:t>Back Hoe $30,000</a:t>
            </a:r>
          </a:p>
          <a:p>
            <a:pPr lvl="1"/>
            <a:r>
              <a:rPr lang="en-US" dirty="0" smtClean="0"/>
              <a:t>Replacement of 2” and 6” waterlines throughout city system 1,700,000</a:t>
            </a:r>
          </a:p>
          <a:p>
            <a:pPr lvl="1"/>
            <a:r>
              <a:rPr lang="en-US" dirty="0" smtClean="0"/>
              <a:t>Slip line Sewer system throughout the city $4,400,000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957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Projects List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Police Department </a:t>
            </a:r>
          </a:p>
          <a:p>
            <a:pPr lvl="1"/>
            <a:r>
              <a:rPr lang="en-US" dirty="0" smtClean="0"/>
              <a:t>Radios $75,000</a:t>
            </a:r>
          </a:p>
          <a:p>
            <a:pPr lvl="1"/>
            <a:r>
              <a:rPr lang="en-US" dirty="0" smtClean="0"/>
              <a:t>Parking lot $30,000</a:t>
            </a:r>
          </a:p>
          <a:p>
            <a:pPr lvl="1"/>
            <a:r>
              <a:rPr lang="en-US" dirty="0" smtClean="0"/>
              <a:t>Body Cameras/Data Management $80,000</a:t>
            </a:r>
          </a:p>
          <a:p>
            <a:pPr lvl="1"/>
            <a:r>
              <a:rPr lang="en-US" dirty="0" smtClean="0"/>
              <a:t>Security Camera System ‘at a key intersection’ $100,000-$150,000</a:t>
            </a:r>
          </a:p>
          <a:p>
            <a:r>
              <a:rPr lang="en-US" dirty="0" smtClean="0"/>
              <a:t>General Infrastructure and Beatifications </a:t>
            </a:r>
          </a:p>
          <a:p>
            <a:pPr lvl="1"/>
            <a:r>
              <a:rPr lang="en-US" dirty="0" err="1" smtClean="0"/>
              <a:t>Wayfinding</a:t>
            </a:r>
            <a:r>
              <a:rPr lang="en-US" dirty="0" smtClean="0"/>
              <a:t> System $25,000-$30,000</a:t>
            </a:r>
          </a:p>
          <a:p>
            <a:pPr lvl="1"/>
            <a:r>
              <a:rPr lang="en-US" dirty="0" smtClean="0"/>
              <a:t>Gateway Improvements $50,000-$100,000</a:t>
            </a:r>
          </a:p>
          <a:p>
            <a:pPr lvl="1"/>
            <a:r>
              <a:rPr lang="en-US" dirty="0" smtClean="0"/>
              <a:t>Community Electronic Signage Program $100,000</a:t>
            </a:r>
          </a:p>
          <a:p>
            <a:pPr lvl="1"/>
            <a:r>
              <a:rPr lang="en-US" dirty="0" smtClean="0"/>
              <a:t>Underground Utilities at Main Street (Bury Electrical Lines) $2,000,000</a:t>
            </a:r>
          </a:p>
          <a:p>
            <a:pPr lvl="1"/>
            <a:r>
              <a:rPr lang="en-US" dirty="0" smtClean="0"/>
              <a:t>Sidewalks $700,000</a:t>
            </a:r>
          </a:p>
          <a:p>
            <a:pPr lvl="1"/>
            <a:r>
              <a:rPr lang="en-US" dirty="0" smtClean="0"/>
              <a:t>Storm Water Master Plan &amp; Additional Drainage Capacity $1,000,000-$2,000,000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369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Morning Session Summary</a:t>
            </a:r>
            <a:endParaRPr lang="en-US" sz="3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459294"/>
              </p:ext>
            </p:extLst>
          </p:nvPr>
        </p:nvGraphicFramePr>
        <p:xfrm>
          <a:off x="457200" y="1945481"/>
          <a:ext cx="8229599" cy="4603564"/>
        </p:xfrm>
        <a:graphic>
          <a:graphicData uri="http://schemas.openxmlformats.org/drawingml/2006/table">
            <a:tbl>
              <a:tblPr/>
              <a:tblGrid>
                <a:gridCol w="2490536"/>
                <a:gridCol w="1534026"/>
                <a:gridCol w="2562726"/>
                <a:gridCol w="1642311"/>
              </a:tblGrid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5098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$120,000.00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Reorganization of community development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$700,000.00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8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Staffing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Relocate utilities behind the buildings downtown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$500,000.00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Sewer (GIS/Testing)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Storm water study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$500,000.00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Rec. Generator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Body cameras for police departments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Police Generator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Hoyt Smith Center Generator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$40,000.00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8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PD body cams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$80,000.00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Create city parking deck at King Arnold Houses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$500,000.00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PD Radios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$75,000.00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Van Rental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 Van (Airport used van)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IT-Live streaming for city meatings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Bucket Truck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Revamp website for city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Back Hoe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Fund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$120,000.00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 Ambulance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$250,000.00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Fund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$1,380,000.00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$2,600,000.00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$2,600,000.00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909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Evening Session Summary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460147"/>
              </p:ext>
            </p:extLst>
          </p:nvPr>
        </p:nvGraphicFramePr>
        <p:xfrm>
          <a:off x="457200" y="1824177"/>
          <a:ext cx="8146473" cy="4387284"/>
        </p:xfrm>
        <a:graphic>
          <a:graphicData uri="http://schemas.openxmlformats.org/drawingml/2006/table">
            <a:tbl>
              <a:tblPr/>
              <a:tblGrid>
                <a:gridCol w="3038503"/>
                <a:gridCol w="1396069"/>
                <a:gridCol w="2315832"/>
                <a:gridCol w="1396069"/>
              </a:tblGrid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Reserve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$650,000.00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Generators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$90,000.00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Water/Sewer Plan &amp; Replacement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$1,000,000.00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Reserves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$585,000.00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 Updates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Truck Replacement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Bucket Truck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Security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$150,000.00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Radios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$75,000.00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Merit Salary Increase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$240,000.00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Rec-Van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Bucket Truck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Data Management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$80,000.00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Generator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$45,000.00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Ambulance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$250,000.00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Radios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$30,000.00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Engine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$400,000.00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Replace 2" &amp; 3" waterlines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$700,000.00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$2,600,000.00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$2,600,000.00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212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Venture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Venture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Venture.thmx</Template>
  <TotalTime>2823</TotalTime>
  <Words>840</Words>
  <Application>Microsoft Macintosh PowerPoint</Application>
  <PresentationFormat>On-screen Show (4:3)</PresentationFormat>
  <Paragraphs>232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Venture</vt:lpstr>
      <vt:lpstr>Citizen Chalkboard Budget Workshop Presentation</vt:lpstr>
      <vt:lpstr>Synopsis </vt:lpstr>
      <vt:lpstr>Process</vt:lpstr>
      <vt:lpstr>Workshop format</vt:lpstr>
      <vt:lpstr>Breakout Session</vt:lpstr>
      <vt:lpstr>Capital Projects List Summary  </vt:lpstr>
      <vt:lpstr>Capital Projects List Summary</vt:lpstr>
      <vt:lpstr>Morning Session Summary</vt:lpstr>
      <vt:lpstr>Evening Session Summary</vt:lpstr>
      <vt:lpstr>Evening Session Cont…</vt:lpstr>
      <vt:lpstr>Top five funded capital projects as percentage of total group spending. </vt:lpstr>
      <vt:lpstr>Top five projects as percentage of total allocation in both sessions</vt:lpstr>
      <vt:lpstr>Top five projects</vt:lpstr>
      <vt:lpstr>T-SPLOST</vt:lpstr>
      <vt:lpstr>Questions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 Chalkboard Budget Workshop Presentation</dc:title>
  <dc:creator>William Bradshaw</dc:creator>
  <cp:lastModifiedBy>William Bradshaw</cp:lastModifiedBy>
  <cp:revision>12</cp:revision>
  <dcterms:created xsi:type="dcterms:W3CDTF">2016-04-25T16:40:05Z</dcterms:created>
  <dcterms:modified xsi:type="dcterms:W3CDTF">2016-05-03T19:18:40Z</dcterms:modified>
</cp:coreProperties>
</file>