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3" r:id="rId2"/>
  </p:sldMasterIdLst>
  <p:notesMasterIdLst>
    <p:notesMasterId r:id="rId15"/>
  </p:notesMasterIdLst>
  <p:sldIdLst>
    <p:sldId id="257" r:id="rId3"/>
    <p:sldId id="258" r:id="rId4"/>
    <p:sldId id="259" r:id="rId5"/>
    <p:sldId id="260" r:id="rId6"/>
    <p:sldId id="261" r:id="rId7"/>
    <p:sldId id="262" r:id="rId8"/>
    <p:sldId id="263" r:id="rId9"/>
    <p:sldId id="264" r:id="rId10"/>
    <p:sldId id="265" r:id="rId11"/>
    <p:sldId id="269" r:id="rId12"/>
    <p:sldId id="270"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50" d="100"/>
          <a:sy n="50" d="100"/>
        </p:scale>
        <p:origin x="-43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Mike%20Clark\My%20Documents\Hapeville%20budget%20comparisons%2003-31-09.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Mike%20Clark\My%20Documents\Hapeville%20budget%20comparisons%2003-31-09.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Mike%20Clark\My%20Documents\Hapeville%20budget%20comparisons%2003-31-09.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view3D>
      <c:rotX val="30"/>
      <c:perspective val="30"/>
    </c:view3D>
    <c:plotArea>
      <c:layout/>
      <c:pie3DChart>
        <c:varyColors val="1"/>
        <c:ser>
          <c:idx val="0"/>
          <c:order val="0"/>
          <c:dLbls>
            <c:dLbl>
              <c:idx val="0"/>
              <c:layout/>
              <c:showVal val="1"/>
            </c:dLbl>
            <c:dLbl>
              <c:idx val="1"/>
              <c:layout/>
              <c:showVal val="1"/>
            </c:dLbl>
            <c:dLbl>
              <c:idx val="2"/>
              <c:layout/>
              <c:showVal val="1"/>
            </c:dLbl>
            <c:dLbl>
              <c:idx val="3"/>
              <c:layout/>
              <c:showVal val="1"/>
            </c:dLbl>
            <c:dLbl>
              <c:idx val="7"/>
              <c:layout/>
              <c:showVal val="1"/>
            </c:dLbl>
            <c:delete val="1"/>
          </c:dLbls>
          <c:cat>
            <c:strRef>
              <c:f>'gen fund'!$A$9:$A$16</c:f>
              <c:strCache>
                <c:ptCount val="8"/>
                <c:pt idx="0">
                  <c:v> Taxes</c:v>
                </c:pt>
                <c:pt idx="1">
                  <c:v> Licenses and permits</c:v>
                </c:pt>
                <c:pt idx="2">
                  <c:v> Charge for services</c:v>
                </c:pt>
                <c:pt idx="3">
                  <c:v> Fines and forfeitures</c:v>
                </c:pt>
                <c:pt idx="4">
                  <c:v> Interest income</c:v>
                </c:pt>
                <c:pt idx="5">
                  <c:v> Contributions</c:v>
                </c:pt>
                <c:pt idx="6">
                  <c:v> Other income</c:v>
                </c:pt>
                <c:pt idx="7">
                  <c:v> Other financing sources</c:v>
                </c:pt>
              </c:strCache>
            </c:strRef>
          </c:cat>
          <c:val>
            <c:numRef>
              <c:f>'gen fund'!$B$9:$B$16</c:f>
              <c:numCache>
                <c:formatCode>_(* #,##0_);_(* \(#,##0\);_(* "-"_);_(@_)</c:formatCode>
                <c:ptCount val="8"/>
                <c:pt idx="0">
                  <c:v>7850072</c:v>
                </c:pt>
                <c:pt idx="1">
                  <c:v>159980</c:v>
                </c:pt>
                <c:pt idx="2">
                  <c:v>446916</c:v>
                </c:pt>
                <c:pt idx="3">
                  <c:v>378361</c:v>
                </c:pt>
                <c:pt idx="4">
                  <c:v>10084</c:v>
                </c:pt>
                <c:pt idx="5">
                  <c:v>15414</c:v>
                </c:pt>
                <c:pt idx="6">
                  <c:v>200</c:v>
                </c:pt>
                <c:pt idx="7">
                  <c:v>690386</c:v>
                </c:pt>
              </c:numCache>
            </c:numRef>
          </c:val>
        </c:ser>
      </c:pie3DChart>
    </c:plotArea>
    <c:legend>
      <c:legendPos val="r"/>
      <c:layout/>
    </c:legend>
    <c:plotVisOnly val="1"/>
  </c:chart>
  <c:txPr>
    <a:bodyPr/>
    <a:lstStyle/>
    <a:p>
      <a:pPr>
        <a:defRPr sz="14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view3D>
      <c:rotX val="30"/>
      <c:perspective val="30"/>
    </c:view3D>
    <c:plotArea>
      <c:layout/>
      <c:pie3DChart>
        <c:varyColors val="1"/>
        <c:ser>
          <c:idx val="0"/>
          <c:order val="0"/>
          <c:dLbls>
            <c:showVal val="1"/>
            <c:showLeaderLines val="1"/>
          </c:dLbls>
          <c:cat>
            <c:strRef>
              <c:f>'gen fund'!$A$22:$A$35</c:f>
              <c:strCache>
                <c:ptCount val="14"/>
                <c:pt idx="0">
                  <c:v> Council, Mayor and Elections</c:v>
                </c:pt>
                <c:pt idx="1">
                  <c:v> City Clerk</c:v>
                </c:pt>
                <c:pt idx="2">
                  <c:v> Financial Administration</c:v>
                </c:pt>
                <c:pt idx="3">
                  <c:v> Law</c:v>
                </c:pt>
                <c:pt idx="4">
                  <c:v> Municipal Court</c:v>
                </c:pt>
                <c:pt idx="5">
                  <c:v> Police Administration </c:v>
                </c:pt>
                <c:pt idx="6">
                  <c:v> Fire Administration</c:v>
                </c:pt>
                <c:pt idx="7">
                  <c:v> Highway and Streets Administration</c:v>
                </c:pt>
                <c:pt idx="8">
                  <c:v> Participant Recreation</c:v>
                </c:pt>
                <c:pt idx="9">
                  <c:v> Park Areas</c:v>
                </c:pt>
                <c:pt idx="10">
                  <c:v> Planning and Zoning</c:v>
                </c:pt>
                <c:pt idx="11">
                  <c:v> Code Enforcement</c:v>
                </c:pt>
                <c:pt idx="12">
                  <c:v> Economic Development</c:v>
                </c:pt>
                <c:pt idx="13">
                  <c:v> Main Street</c:v>
                </c:pt>
              </c:strCache>
            </c:strRef>
          </c:cat>
          <c:val>
            <c:numRef>
              <c:f>'gen fund'!$B$22:$B$35</c:f>
              <c:numCache>
                <c:formatCode>_(* #,##0_);_(* \(#,##0\);_(* "-"_);_(@_)</c:formatCode>
                <c:ptCount val="14"/>
                <c:pt idx="0">
                  <c:v>31445</c:v>
                </c:pt>
                <c:pt idx="1">
                  <c:v>120292</c:v>
                </c:pt>
                <c:pt idx="2">
                  <c:v>1094013</c:v>
                </c:pt>
                <c:pt idx="3">
                  <c:v>173878</c:v>
                </c:pt>
                <c:pt idx="4">
                  <c:v>39985</c:v>
                </c:pt>
                <c:pt idx="5">
                  <c:v>1999514</c:v>
                </c:pt>
                <c:pt idx="6">
                  <c:v>1799687</c:v>
                </c:pt>
                <c:pt idx="7">
                  <c:v>429657</c:v>
                </c:pt>
                <c:pt idx="8">
                  <c:v>307333</c:v>
                </c:pt>
                <c:pt idx="9">
                  <c:v>470916</c:v>
                </c:pt>
                <c:pt idx="10">
                  <c:v>86324</c:v>
                </c:pt>
                <c:pt idx="11">
                  <c:v>63113</c:v>
                </c:pt>
                <c:pt idx="12">
                  <c:v>190008</c:v>
                </c:pt>
                <c:pt idx="13">
                  <c:v>11170</c:v>
                </c:pt>
              </c:numCache>
            </c:numRef>
          </c:val>
        </c:ser>
      </c:pie3DChart>
    </c:plotArea>
    <c:legend>
      <c:legendPos val="r"/>
      <c:layout/>
    </c:legend>
    <c:plotVisOnly val="1"/>
  </c:chart>
  <c:txPr>
    <a:bodyPr/>
    <a:lstStyle/>
    <a:p>
      <a:pPr>
        <a:defRPr sz="14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view3D>
      <c:rotX val="30"/>
      <c:perspective val="30"/>
    </c:view3D>
    <c:plotArea>
      <c:layout/>
      <c:pie3DChart>
        <c:varyColors val="1"/>
        <c:ser>
          <c:idx val="0"/>
          <c:order val="0"/>
          <c:dLbls>
            <c:txPr>
              <a:bodyPr/>
              <a:lstStyle/>
              <a:p>
                <a:pPr>
                  <a:defRPr sz="1400"/>
                </a:pPr>
                <a:endParaRPr lang="en-US"/>
              </a:p>
            </c:txPr>
            <c:showVal val="1"/>
            <c:showLeaderLines val="1"/>
          </c:dLbls>
          <c:cat>
            <c:strRef>
              <c:f>Taxes!$A$9:$A$19</c:f>
              <c:strCache>
                <c:ptCount val="11"/>
                <c:pt idx="0">
                  <c:v>Property Taxes</c:v>
                </c:pt>
                <c:pt idx="1">
                  <c:v>Motor Vehicle</c:v>
                </c:pt>
                <c:pt idx="2">
                  <c:v>Real Estate Transfer</c:v>
                </c:pt>
                <c:pt idx="3">
                  <c:v>Franchise Taxes</c:v>
                </c:pt>
                <c:pt idx="4">
                  <c:v>Local Option Sales Taxes</c:v>
                </c:pt>
                <c:pt idx="5">
                  <c:v>Car Rental Tax</c:v>
                </c:pt>
                <c:pt idx="6">
                  <c:v>Alcohol Beverage Taxes</c:v>
                </c:pt>
                <c:pt idx="7">
                  <c:v>Occupational Tax Fees</c:v>
                </c:pt>
                <c:pt idx="8">
                  <c:v>Insurance Premium Tax</c:v>
                </c:pt>
                <c:pt idx="9">
                  <c:v>Property Tax Penalties</c:v>
                </c:pt>
                <c:pt idx="10">
                  <c:v>Other Taxes</c:v>
                </c:pt>
              </c:strCache>
            </c:strRef>
          </c:cat>
          <c:val>
            <c:numRef>
              <c:f>Taxes!$B$9:$B$19</c:f>
              <c:numCache>
                <c:formatCode>_(* #,##0_);_(* \(#,##0\);_(* "-"_);_(@_)</c:formatCode>
                <c:ptCount val="11"/>
                <c:pt idx="0">
                  <c:v>4538196</c:v>
                </c:pt>
                <c:pt idx="1">
                  <c:v>449764</c:v>
                </c:pt>
                <c:pt idx="2">
                  <c:v>45374</c:v>
                </c:pt>
                <c:pt idx="3">
                  <c:v>674529</c:v>
                </c:pt>
                <c:pt idx="4">
                  <c:v>1166447</c:v>
                </c:pt>
                <c:pt idx="5">
                  <c:v>42176</c:v>
                </c:pt>
                <c:pt idx="6">
                  <c:v>152920</c:v>
                </c:pt>
                <c:pt idx="7">
                  <c:v>318425</c:v>
                </c:pt>
                <c:pt idx="8">
                  <c:v>355184</c:v>
                </c:pt>
                <c:pt idx="9">
                  <c:v>87299</c:v>
                </c:pt>
                <c:pt idx="10">
                  <c:v>19759</c:v>
                </c:pt>
              </c:numCache>
            </c:numRef>
          </c:val>
        </c:ser>
      </c:pie3DChart>
    </c:plotArea>
    <c:legend>
      <c:legendPos val="r"/>
      <c:layout/>
    </c:legend>
    <c:plotVisOnly val="1"/>
  </c:chart>
  <c:txPr>
    <a:bodyPr/>
    <a:lstStyle/>
    <a:p>
      <a:pPr>
        <a:defRPr sz="1200"/>
      </a:pPr>
      <a:endParaRPr lang="en-US"/>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3F5894-05B6-43ED-843F-1D2686926947}" type="datetimeFigureOut">
              <a:rPr lang="en-US" smtClean="0"/>
              <a:pPr/>
              <a:t>05/05/2009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971C29-32B3-41A5-A545-371B4BCC4C0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05/05/2009 4:40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05/05/2009 4:41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05/05/2009 4:40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05/05/2009 4:40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4</a:t>
            </a:fld>
            <a:endParaRPr lang="en-US" dirty="0"/>
          </a:p>
        </p:txBody>
      </p:sp>
      <p:sp>
        <p:nvSpPr>
          <p:cNvPr id="9" name="Header Placeholder 3"/>
          <p:cNvSpPr>
            <a:spLocks noGrp="1"/>
          </p:cNvSpPr>
          <p:nvPr>
            <p:ph type="hdr" sz="quarter"/>
          </p:nvPr>
        </p:nvSpPr>
        <p:spPr>
          <a:xfrm>
            <a:off x="0" y="0"/>
            <a:ext cx="2971800" cy="457200"/>
          </a:xfrm>
        </p:spPr>
        <p:txBody>
          <a:bodyPr/>
          <a:lstStyle/>
          <a:p>
            <a:endParaRPr lang="en-US" dirty="0"/>
          </a:p>
        </p:txBody>
      </p:sp>
      <p:sp>
        <p:nvSpPr>
          <p:cNvPr id="10" name="Date Placeholder 4"/>
          <p:cNvSpPr>
            <a:spLocks noGrp="1"/>
          </p:cNvSpPr>
          <p:nvPr>
            <p:ph type="dt" idx="1"/>
          </p:nvPr>
        </p:nvSpPr>
        <p:spPr>
          <a:xfrm>
            <a:off x="3884613" y="0"/>
            <a:ext cx="2971800" cy="457200"/>
          </a:xfrm>
        </p:spPr>
        <p:txBody>
          <a:bodyPr/>
          <a:lstStyle/>
          <a:p>
            <a:fld id="{81331B57-0BE5-4F82-AA58-76F53EFF3ADA}" type="datetime8">
              <a:rPr lang="en-US" smtClean="0"/>
              <a:pPr/>
              <a:t>05/05/2009 4:40 PM</a:t>
            </a:fld>
            <a:endParaRPr lang="en-US"/>
          </a:p>
        </p:txBody>
      </p:sp>
      <p:sp>
        <p:nvSpPr>
          <p:cNvPr id="11" name="Footer Placeholder 5"/>
          <p:cNvSpPr>
            <a:spLocks noGrp="1"/>
          </p:cNvSpPr>
          <p:nvPr>
            <p:ph type="ftr" sz="quarter" idx="4"/>
          </p:nvPr>
        </p:nvSpPr>
        <p:spPr>
          <a:xfrm>
            <a:off x="0" y="8685213"/>
            <a:ext cx="6172200" cy="457200"/>
          </a:xfrm>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05/05/2009 4:40 PM</a:t>
            </a:fld>
            <a:endParaRPr lang="en-US" dirty="0"/>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6</a:t>
            </a:fld>
            <a:endParaRPr lang="en-US" dirty="0"/>
          </a:p>
        </p:txBody>
      </p:sp>
      <p:sp>
        <p:nvSpPr>
          <p:cNvPr id="5" name="Header Placeholder 3"/>
          <p:cNvSpPr>
            <a:spLocks noGrp="1"/>
          </p:cNvSpPr>
          <p:nvPr>
            <p:ph type="hdr" sz="quarter"/>
          </p:nvPr>
        </p:nvSpPr>
        <p:spPr>
          <a:xfrm>
            <a:off x="0" y="0"/>
            <a:ext cx="2971800" cy="457200"/>
          </a:xfrm>
        </p:spPr>
        <p:txBody>
          <a:bodyPr/>
          <a:lstStyle/>
          <a:p>
            <a:endParaRPr lang="en-US" dirty="0"/>
          </a:p>
        </p:txBody>
      </p:sp>
      <p:sp>
        <p:nvSpPr>
          <p:cNvPr id="6" name="Date Placeholder 4"/>
          <p:cNvSpPr>
            <a:spLocks noGrp="1"/>
          </p:cNvSpPr>
          <p:nvPr>
            <p:ph type="dt" idx="1"/>
          </p:nvPr>
        </p:nvSpPr>
        <p:spPr>
          <a:xfrm>
            <a:off x="3884613" y="0"/>
            <a:ext cx="2971800" cy="457200"/>
          </a:xfrm>
        </p:spPr>
        <p:txBody>
          <a:bodyPr/>
          <a:lstStyle/>
          <a:p>
            <a:fld id="{81331B57-0BE5-4F82-AA58-76F53EFF3ADA}" type="datetime8">
              <a:rPr lang="en-US" smtClean="0"/>
              <a:pPr/>
              <a:t>05/05/2009 4:40 PM</a:t>
            </a:fld>
            <a:endParaRPr lang="en-US"/>
          </a:p>
        </p:txBody>
      </p:sp>
      <p:sp>
        <p:nvSpPr>
          <p:cNvPr id="7" name="Footer Placeholder 5"/>
          <p:cNvSpPr>
            <a:spLocks noGrp="1"/>
          </p:cNvSpPr>
          <p:nvPr>
            <p:ph type="ftr" sz="quarter" idx="4"/>
          </p:nvPr>
        </p:nvSpPr>
        <p:spPr>
          <a:xfrm>
            <a:off x="0" y="8685213"/>
            <a:ext cx="6172200" cy="457200"/>
          </a:xfrm>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7</a:t>
            </a:fld>
            <a:endParaRPr lang="en-US" dirty="0"/>
          </a:p>
        </p:txBody>
      </p:sp>
      <p:sp>
        <p:nvSpPr>
          <p:cNvPr id="5" name="Header Placeholder 3"/>
          <p:cNvSpPr>
            <a:spLocks noGrp="1"/>
          </p:cNvSpPr>
          <p:nvPr>
            <p:ph type="hdr" sz="quarter"/>
          </p:nvPr>
        </p:nvSpPr>
        <p:spPr>
          <a:xfrm>
            <a:off x="0" y="0"/>
            <a:ext cx="2971800" cy="457200"/>
          </a:xfrm>
        </p:spPr>
        <p:txBody>
          <a:bodyPr/>
          <a:lstStyle/>
          <a:p>
            <a:endParaRPr lang="en-US" dirty="0"/>
          </a:p>
        </p:txBody>
      </p:sp>
      <p:sp>
        <p:nvSpPr>
          <p:cNvPr id="6" name="Date Placeholder 4"/>
          <p:cNvSpPr>
            <a:spLocks noGrp="1"/>
          </p:cNvSpPr>
          <p:nvPr>
            <p:ph type="dt" idx="1"/>
          </p:nvPr>
        </p:nvSpPr>
        <p:spPr>
          <a:xfrm>
            <a:off x="3884613" y="0"/>
            <a:ext cx="2971800" cy="457200"/>
          </a:xfrm>
        </p:spPr>
        <p:txBody>
          <a:bodyPr/>
          <a:lstStyle/>
          <a:p>
            <a:fld id="{81331B57-0BE5-4F82-AA58-76F53EFF3ADA}" type="datetime8">
              <a:rPr lang="en-US" smtClean="0"/>
              <a:pPr/>
              <a:t>05/05/2009 4:40 PM</a:t>
            </a:fld>
            <a:endParaRPr lang="en-US"/>
          </a:p>
        </p:txBody>
      </p:sp>
      <p:sp>
        <p:nvSpPr>
          <p:cNvPr id="7" name="Footer Placeholder 5"/>
          <p:cNvSpPr>
            <a:spLocks noGrp="1"/>
          </p:cNvSpPr>
          <p:nvPr>
            <p:ph type="ftr" sz="quarter" idx="4"/>
          </p:nvPr>
        </p:nvSpPr>
        <p:spPr>
          <a:xfrm>
            <a:off x="0" y="8685213"/>
            <a:ext cx="6172200" cy="457200"/>
          </a:xfrm>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05/05/2009 4:40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05/05/2009 4:40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srcRect/>
          <a:stretch>
            <a:fillRect/>
          </a:stretch>
        </a:blipFill>
        <a:effectLst/>
      </p:bgPr>
    </p:bg>
    <p:spTree>
      <p:nvGrpSpPr>
        <p:cNvPr id="1" name=""/>
        <p:cNvGrpSpPr/>
        <p:nvPr/>
      </p:nvGrpSpPr>
      <p:grpSpPr>
        <a:xfrm>
          <a:off x="0" y="0"/>
          <a:ext cx="0" cy="0"/>
          <a:chOff x="0" y="0"/>
          <a:chExt cx="0" cy="0"/>
        </a:xfrm>
      </p:grpSpPr>
      <p:pic>
        <p:nvPicPr>
          <p:cNvPr id="7" name="Picture 6" descr="5-00332_grey-bar.png"/>
          <p:cNvPicPr>
            <a:picLocks noChangeAspect="1"/>
          </p:cNvPicPr>
          <p:nvPr userDrawn="1"/>
        </p:nvPicPr>
        <p:blipFill>
          <a:blip r:embed="rId3"/>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76200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62000" y="3881735"/>
            <a:ext cx="7681913"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5" name="Picture 24" descr="C:\Program Files\Microsoft Resource DVD Artwork\DVD_ART\Artwork_Imagery\Shapes and Graphics\Line\faded white line.png"/>
          <p:cNvPicPr>
            <a:picLocks noChangeAspect="1" noChangeArrowheads="1"/>
          </p:cNvPicPr>
          <p:nvPr userDrawn="1"/>
        </p:nvPicPr>
        <p:blipFill>
          <a:blip r:embed="rId4"/>
          <a:srcRect/>
          <a:stretch>
            <a:fillRect/>
          </a:stretch>
        </p:blipFill>
        <p:spPr bwMode="auto">
          <a:xfrm>
            <a:off x="-238125" y="5623686"/>
            <a:ext cx="8696325" cy="19050"/>
          </a:xfrm>
          <a:prstGeom prst="rect">
            <a:avLst/>
          </a:prstGeom>
          <a:noFill/>
        </p:spPr>
      </p:pic>
    </p:spTree>
  </p:cSld>
  <p:clrMapOvr>
    <a:masterClrMapping/>
  </p:clrMapOvr>
  <p:transition spd="slow">
    <p:wipe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spd="slow">
    <p:wipe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Demo, Video etc. &quot;special&quot; slides">
    <p:bg>
      <p:bgPr>
        <a:blipFill dpi="0" rotWithShape="1">
          <a:blip r:embed="rId2"/>
          <a:srcRect/>
          <a:stretch>
            <a:fillRect/>
          </a:stretch>
        </a:blipFill>
        <a:effectLst/>
      </p:bgPr>
    </p:bg>
    <p:spTree>
      <p:nvGrpSpPr>
        <p:cNvPr id="1" name=""/>
        <p:cNvGrpSpPr/>
        <p:nvPr/>
      </p:nvGrpSpPr>
      <p:grpSpPr>
        <a:xfrm>
          <a:off x="0" y="0"/>
          <a:ext cx="0" cy="0"/>
          <a:chOff x="0" y="0"/>
          <a:chExt cx="0" cy="0"/>
        </a:xfrm>
      </p:grpSpPr>
      <p:pic>
        <p:nvPicPr>
          <p:cNvPr id="9" name="Picture 8" descr="5-00332_grey-bar.png"/>
          <p:cNvPicPr>
            <a:picLocks noChangeAspect="1"/>
          </p:cNvPicPr>
          <p:nvPr userDrawn="1"/>
        </p:nvPicPr>
        <p:blipFill>
          <a:blip r:embed="rId3"/>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userDrawn="1"/>
        </p:nvPicPr>
        <p:blipFill>
          <a:blip r:embed="rId4"/>
          <a:srcRect/>
          <a:stretch>
            <a:fillRect/>
          </a:stretch>
        </p:blipFill>
        <p:spPr bwMode="auto">
          <a:xfrm>
            <a:off x="-238125" y="5623432"/>
            <a:ext cx="8696325" cy="19050"/>
          </a:xfrm>
          <a:prstGeom prst="rect">
            <a:avLst/>
          </a:prstGeom>
          <a:noFill/>
        </p:spPr>
      </p:pic>
    </p:spTree>
  </p:cSld>
  <p:clrMapOvr>
    <a:masterClrMapping/>
  </p:clrMapOvr>
  <p:transition spd="slow">
    <p:wipe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spd="slow">
    <p:wipe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dpi="0" rotWithShape="1">
          <a:blip r:embed="rId2"/>
          <a:srcRect/>
          <a:stretch>
            <a:fillRect/>
          </a:stretch>
        </a:blipFill>
        <a:effectLst/>
      </p:bgPr>
    </p:bg>
    <p:spTree>
      <p:nvGrpSpPr>
        <p:cNvPr id="1" name=""/>
        <p:cNvGrpSpPr/>
        <p:nvPr/>
      </p:nvGrpSpPr>
      <p:grpSpPr>
        <a:xfrm>
          <a:off x="0" y="0"/>
          <a:ext cx="0" cy="0"/>
          <a:chOff x="0" y="0"/>
          <a:chExt cx="0" cy="0"/>
        </a:xfrm>
      </p:grpSpPr>
      <p:pic>
        <p:nvPicPr>
          <p:cNvPr id="9" name="Picture 8" descr="5-00332_grey-bar.png"/>
          <p:cNvPicPr>
            <a:picLocks noChangeAspect="1"/>
          </p:cNvPicPr>
          <p:nvPr userDrawn="1"/>
        </p:nvPicPr>
        <p:blipFill>
          <a:blip r:embed="rId3"/>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userDrawn="1"/>
        </p:nvPicPr>
        <p:blipFill>
          <a:blip r:embed="rId4"/>
          <a:srcRect/>
          <a:stretch>
            <a:fillRect/>
          </a:stretch>
        </p:blipFill>
        <p:spPr bwMode="auto">
          <a:xfrm>
            <a:off x="-238125" y="5623432"/>
            <a:ext cx="8696325" cy="19050"/>
          </a:xfrm>
          <a:prstGeom prst="rect">
            <a:avLst/>
          </a:prstGeom>
          <a:noFill/>
        </p:spPr>
      </p:pic>
    </p:spTree>
  </p:cSld>
  <p:clrMapOvr>
    <a:masterClrMapping/>
  </p:clrMapOvr>
  <p:transition spd="slow">
    <p:wipe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slow">
    <p:wipe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slow">
    <p:wipe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slow">
    <p:wipe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slow">
    <p:wipe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cSld>
  <p:clrMapOvr>
    <a:masterClrMapping/>
  </p:clrMapOvr>
  <p:transition spd="slow">
    <p:wipe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spd="slow">
    <p:wipe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slow">
    <p:wipe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61" r:id="rId11"/>
  </p:sldLayoutIdLst>
  <p:transition spd="slow">
    <p:wipe dir="u"/>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accent2">
                  <a:lumMod val="50000"/>
                </a:schemeClr>
              </a:gs>
              <a:gs pos="36000">
                <a:schemeClr val="accent2">
                  <a:lumMod val="75000"/>
                </a:schemeClr>
              </a:gs>
              <a:gs pos="86000">
                <a:schemeClr val="accent2">
                  <a:lumMod val="50000"/>
                </a:schemeClr>
              </a:gs>
            </a:gsLst>
            <a:lin ang="5400000" scaled="0"/>
            <a:tileRect/>
          </a:gradFill>
          <a:effectLst/>
          <a:latin typeface="+mj-lt"/>
          <a:ea typeface="+mn-ea"/>
          <a:cs typeface="Arial" charset="0"/>
        </a:defRPr>
      </a:lvl1pPr>
    </p:titleStyle>
    <p:bodyStyle>
      <a:lvl1pPr marL="460375" indent="-460375" algn="l" defTabSz="914363" rtl="0" eaLnBrk="1" latinLnBrk="0" hangingPunct="1">
        <a:lnSpc>
          <a:spcPct val="90000"/>
        </a:lnSpc>
        <a:spcBef>
          <a:spcPct val="20000"/>
        </a:spcBef>
        <a:buFontTx/>
        <a:buBlip>
          <a:blip r:embed="rId14"/>
        </a:buBlip>
        <a:defRPr sz="3200" kern="1200">
          <a:solidFill>
            <a:schemeClr val="bg1"/>
          </a:solidFill>
          <a:latin typeface="+mn-lt"/>
          <a:ea typeface="+mn-ea"/>
          <a:cs typeface="+mn-cs"/>
        </a:defRPr>
      </a:lvl1pPr>
      <a:lvl2pPr marL="854075" indent="-393700" algn="l" defTabSz="914363" rtl="0" eaLnBrk="1" latinLnBrk="0" hangingPunct="1">
        <a:lnSpc>
          <a:spcPct val="90000"/>
        </a:lnSpc>
        <a:spcBef>
          <a:spcPct val="20000"/>
        </a:spcBef>
        <a:buFontTx/>
        <a:buBlip>
          <a:blip r:embed="rId15"/>
        </a:buBlip>
        <a:defRPr sz="2800" kern="1200">
          <a:solidFill>
            <a:schemeClr val="bg1"/>
          </a:solidFill>
          <a:latin typeface="+mn-lt"/>
          <a:ea typeface="+mn-ea"/>
          <a:cs typeface="+mn-cs"/>
        </a:defRPr>
      </a:lvl2pPr>
      <a:lvl3pPr marL="1258888" indent="-404813"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3pPr>
      <a:lvl4pPr marL="1655763" indent="-396875"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4pPr>
      <a:lvl5pPr marL="1941513" indent="-400050"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4" r:id="rId1"/>
  </p:sldLayoutIdLst>
  <p:transition spd="slow">
    <p:wipe dir="u"/>
  </p:transition>
  <p:txStyles>
    <p:titleStyle>
      <a:lvl1pPr algn="l" defTabSz="914363" rtl="0" eaLnBrk="1" latinLnBrk="0" hangingPunct="1">
        <a:lnSpc>
          <a:spcPct val="90000"/>
        </a:lnSpc>
        <a:spcBef>
          <a:spcPct val="0"/>
        </a:spcBef>
        <a:buNone/>
        <a:defRPr lang="en-US" sz="4800" b="0" kern="1200" cap="none" spc="-150" dirty="0">
          <a:ln w="3175">
            <a:noFill/>
          </a:ln>
          <a:gradFill flip="none" rotWithShape="1">
            <a:gsLst>
              <a:gs pos="0">
                <a:schemeClr val="accent2">
                  <a:lumMod val="50000"/>
                </a:schemeClr>
              </a:gs>
              <a:gs pos="36000">
                <a:schemeClr val="accent2">
                  <a:lumMod val="75000"/>
                </a:schemeClr>
              </a:gs>
              <a:gs pos="86000">
                <a:schemeClr val="accent2">
                  <a:lumMod val="50000"/>
                </a:schemeClr>
              </a:gs>
            </a:gsLst>
            <a:lin ang="5400000" scaled="0"/>
            <a:tileRect/>
          </a:gradFill>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b="1" smtClean="0">
                <a:solidFill>
                  <a:schemeClr val="bg1">
                    <a:lumMod val="95000"/>
                    <a:lumOff val="5000"/>
                  </a:schemeClr>
                </a:solidFill>
              </a:rPr>
              <a:t>CITY OF HAPEVILLE</a:t>
            </a:r>
            <a:endParaRPr lang="en-US" dirty="0">
              <a:solidFill>
                <a:schemeClr val="bg1">
                  <a:lumMod val="95000"/>
                  <a:lumOff val="5000"/>
                </a:schemeClr>
              </a:solidFill>
            </a:endParaRPr>
          </a:p>
        </p:txBody>
      </p:sp>
      <p:sp>
        <p:nvSpPr>
          <p:cNvPr id="3" name="Subtitle 2"/>
          <p:cNvSpPr>
            <a:spLocks noGrp="1"/>
          </p:cNvSpPr>
          <p:nvPr>
            <p:ph type="subTitle" idx="1"/>
          </p:nvPr>
        </p:nvSpPr>
        <p:spPr>
          <a:xfrm>
            <a:off x="762000" y="3881735"/>
            <a:ext cx="7681913" cy="1299865"/>
          </a:xfrm>
        </p:spPr>
        <p:txBody>
          <a:bodyPr>
            <a:normAutofit lnSpcReduction="10000"/>
          </a:bodyPr>
          <a:lstStyle/>
          <a:p>
            <a:r>
              <a:rPr lang="en-US" b="1" dirty="0" smtClean="0">
                <a:solidFill>
                  <a:schemeClr val="tx1"/>
                </a:solidFill>
              </a:rPr>
              <a:t>FINANCIAL STATEMENT</a:t>
            </a:r>
          </a:p>
          <a:p>
            <a:r>
              <a:rPr lang="en-US" b="1" dirty="0" smtClean="0">
                <a:solidFill>
                  <a:schemeClr val="tx1"/>
                </a:solidFill>
              </a:rPr>
              <a:t>ANALYSIS</a:t>
            </a:r>
          </a:p>
          <a:p>
            <a:r>
              <a:rPr lang="en-US" b="1" dirty="0" smtClean="0">
                <a:solidFill>
                  <a:schemeClr val="tx1"/>
                </a:solidFill>
              </a:rPr>
              <a:t>NINE MONTHS ENDED MARCH 31, 2009</a:t>
            </a:r>
          </a:p>
        </p:txBody>
      </p:sp>
    </p:spTree>
  </p:cSld>
  <p:clrMapOvr>
    <a:masterClrMapping/>
  </p:clrMapOvr>
  <p:transition spd="slow">
    <p:wipe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990607"/>
          <a:ext cx="8686799" cy="5257793"/>
        </p:xfrm>
        <a:graphic>
          <a:graphicData uri="http://schemas.openxmlformats.org/drawingml/2006/table">
            <a:tbl>
              <a:tblPr/>
              <a:tblGrid>
                <a:gridCol w="2267017"/>
                <a:gridCol w="1002982"/>
                <a:gridCol w="920548"/>
                <a:gridCol w="1099159"/>
                <a:gridCol w="937721"/>
                <a:gridCol w="1016723"/>
                <a:gridCol w="1442649"/>
              </a:tblGrid>
              <a:tr h="226897">
                <a:tc>
                  <a:txBody>
                    <a:bodyPr/>
                    <a:lstStyle/>
                    <a:p>
                      <a:pPr algn="l" fontAlgn="b"/>
                      <a:r>
                        <a:rPr lang="en-US" sz="1200" b="1" i="0" u="none" strike="noStrike" dirty="0">
                          <a:solidFill>
                            <a:srgbClr val="002060"/>
                          </a:solidFill>
                          <a:latin typeface="Calibri"/>
                        </a:rPr>
                        <a:t> As of May 4, 2009 </a:t>
                      </a:r>
                    </a:p>
                  </a:txBody>
                  <a:tcPr marL="0" marR="0" marT="0" marB="0" anchor="b">
                    <a:lnL>
                      <a:noFill/>
                    </a:lnL>
                    <a:lnR>
                      <a:noFill/>
                    </a:lnR>
                    <a:lnT>
                      <a:noFill/>
                    </a:lnT>
                    <a:lnB>
                      <a:noFill/>
                    </a:lnB>
                  </a:tcPr>
                </a:tc>
                <a:tc>
                  <a:txBody>
                    <a:bodyPr/>
                    <a:lstStyle/>
                    <a:p>
                      <a:pPr algn="ctr" fontAlgn="b"/>
                      <a:endParaRPr lang="en-US" sz="1200" b="1" i="0" u="none" strike="noStrike" dirty="0">
                        <a:solidFill>
                          <a:srgbClr val="002060"/>
                        </a:solidFill>
                        <a:latin typeface="Calibri"/>
                      </a:endParaRPr>
                    </a:p>
                  </a:txBody>
                  <a:tcPr marL="0" marR="0" marT="0" marB="0" anchor="b">
                    <a:lnL>
                      <a:noFill/>
                    </a:lnL>
                    <a:lnR>
                      <a:noFill/>
                    </a:lnR>
                    <a:lnT>
                      <a:noFill/>
                    </a:lnT>
                    <a:lnB>
                      <a:noFill/>
                    </a:lnB>
                  </a:tcPr>
                </a:tc>
                <a:tc>
                  <a:txBody>
                    <a:bodyPr/>
                    <a:lstStyle/>
                    <a:p>
                      <a:pPr algn="ctr"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ctr"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Settled </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Adjusted </a:t>
                      </a:r>
                    </a:p>
                  </a:txBody>
                  <a:tcPr marL="0" marR="0" marT="0" marB="0" anchor="b">
                    <a:lnL>
                      <a:noFill/>
                    </a:lnL>
                    <a:lnR>
                      <a:noFill/>
                    </a:lnR>
                    <a:lnT>
                      <a:noFill/>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r>
              <a:tr h="226897">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ctr" fontAlgn="b"/>
                      <a:endParaRPr lang="en-US" sz="1200" b="1" i="0" u="none" strike="noStrike" dirty="0">
                        <a:solidFill>
                          <a:srgbClr val="002060"/>
                        </a:solidFill>
                        <a:latin typeface="Calibri"/>
                      </a:endParaRP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2008 </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Original  </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Appeals </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2008 </a:t>
                      </a:r>
                    </a:p>
                  </a:txBody>
                  <a:tcPr marL="0" marR="0" marT="0" marB="0" anchor="b">
                    <a:lnL>
                      <a:noFill/>
                    </a:lnL>
                    <a:lnR>
                      <a:noFill/>
                    </a:lnR>
                    <a:lnT>
                      <a:noFill/>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r>
              <a:tr h="226897">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ctr" fontAlgn="b"/>
                      <a:r>
                        <a:rPr lang="en-US" sz="1200" b="1" i="0" u="none" strike="noStrike" dirty="0">
                          <a:solidFill>
                            <a:srgbClr val="002060"/>
                          </a:solidFill>
                          <a:latin typeface="Calibri"/>
                        </a:rPr>
                        <a:t> 2007 </a:t>
                      </a:r>
                    </a:p>
                  </a:txBody>
                  <a:tcPr marL="0" marR="0" marT="0" marB="0" anchor="b">
                    <a:lnL>
                      <a:noFill/>
                    </a:lnL>
                    <a:lnR>
                      <a:noFill/>
                    </a:lnR>
                    <a:lnT>
                      <a:noFill/>
                    </a:lnT>
                    <a:lnB>
                      <a:noFill/>
                    </a:lnB>
                  </a:tcPr>
                </a:tc>
                <a:tc>
                  <a:txBody>
                    <a:bodyPr/>
                    <a:lstStyle/>
                    <a:p>
                      <a:pPr algn="ctr" fontAlgn="b"/>
                      <a:r>
                        <a:rPr lang="en-US" sz="1200" b="1" i="0" u="none" strike="noStrike" dirty="0">
                          <a:solidFill>
                            <a:srgbClr val="002060"/>
                          </a:solidFill>
                          <a:latin typeface="Calibri"/>
                        </a:rPr>
                        <a:t> Increase </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2008 </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To Date </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Digest </a:t>
                      </a:r>
                    </a:p>
                  </a:txBody>
                  <a:tcPr marL="0" marR="0" marT="0" marB="0" anchor="b">
                    <a:lnL>
                      <a:noFill/>
                    </a:lnL>
                    <a:lnR>
                      <a:noFill/>
                    </a:lnR>
                    <a:lnT>
                      <a:noFill/>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r>
              <a:tr h="226897">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Digest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2060"/>
                          </a:solidFill>
                          <a:latin typeface="Calibri"/>
                        </a:rPr>
                        <a:t> (Decrease)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2060"/>
                          </a:solidFill>
                          <a:latin typeface="Calibri"/>
                        </a:rPr>
                        <a:t> Digest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2060"/>
                          </a:solidFill>
                          <a:latin typeface="Calibri"/>
                        </a:rPr>
                        <a:t> 03/09/09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2060"/>
                          </a:solidFill>
                          <a:latin typeface="Calibri"/>
                        </a:rPr>
                        <a:t> 05/04/09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r>
              <a:tr h="226897">
                <a:tc>
                  <a:txBody>
                    <a:bodyPr/>
                    <a:lstStyle/>
                    <a:p>
                      <a:pPr algn="l" fontAlgn="b"/>
                      <a:r>
                        <a:rPr lang="en-US" sz="1200" b="1" i="0" u="none" strike="noStrike">
                          <a:solidFill>
                            <a:srgbClr val="002060"/>
                          </a:solidFill>
                          <a:latin typeface="Calibri"/>
                        </a:rPr>
                        <a:t> Real Property </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256,195,680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dirty="0">
                          <a:solidFill>
                            <a:srgbClr val="002060"/>
                          </a:solidFill>
                          <a:latin typeface="Calibri"/>
                        </a:rPr>
                        <a:t>     65,728,840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dirty="0">
                          <a:solidFill>
                            <a:srgbClr val="002060"/>
                          </a:solidFill>
                          <a:latin typeface="Calibri"/>
                        </a:rPr>
                        <a:t>         321,924,520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a:solidFill>
                            <a:srgbClr val="002060"/>
                          </a:solidFill>
                          <a:latin typeface="Calibri"/>
                        </a:rPr>
                        <a:t>    (30,669,490)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a:solidFill>
                            <a:srgbClr val="002060"/>
                          </a:solidFill>
                          <a:latin typeface="Calibri"/>
                        </a:rPr>
                        <a:t>      291,255,030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r>
              <a:tr h="226897">
                <a:tc>
                  <a:txBody>
                    <a:bodyPr/>
                    <a:lstStyle/>
                    <a:p>
                      <a:pPr algn="l" fontAlgn="b"/>
                      <a:r>
                        <a:rPr lang="en-US" sz="1200" b="1" i="0" u="none" strike="noStrike">
                          <a:solidFill>
                            <a:srgbClr val="002060"/>
                          </a:solidFill>
                          <a:latin typeface="Calibri"/>
                        </a:rPr>
                        <a:t> Pesonal  Property </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52,691,121 </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(2,843,775)</a:t>
                      </a:r>
                    </a:p>
                  </a:txBody>
                  <a:tcPr marL="0" marR="0" marT="0" marB="0" anchor="b">
                    <a:lnL>
                      <a:noFill/>
                    </a:lnL>
                    <a:lnR>
                      <a:noFill/>
                    </a:lnR>
                    <a:lnT>
                      <a:noFill/>
                    </a:lnT>
                    <a:lnB>
                      <a:noFill/>
                    </a:lnB>
                  </a:tcPr>
                </a:tc>
                <a:tc>
                  <a:txBody>
                    <a:bodyPr/>
                    <a:lstStyle/>
                    <a:p>
                      <a:pPr algn="ctr" fontAlgn="b"/>
                      <a:r>
                        <a:rPr lang="en-US" sz="1200" b="1" i="0" u="none" strike="noStrike" dirty="0">
                          <a:solidFill>
                            <a:srgbClr val="002060"/>
                          </a:solidFill>
                          <a:latin typeface="Calibri"/>
                        </a:rPr>
                        <a:t>           49,847,346 </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2,961,664 </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52,809,010 </a:t>
                      </a:r>
                    </a:p>
                  </a:txBody>
                  <a:tcPr marL="0" marR="0" marT="0" marB="0" anchor="b">
                    <a:lnL>
                      <a:noFill/>
                    </a:lnL>
                    <a:lnR>
                      <a:noFill/>
                    </a:lnR>
                    <a:lnT>
                      <a:noFill/>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r>
              <a:tr h="404902">
                <a:tc>
                  <a:txBody>
                    <a:bodyPr/>
                    <a:lstStyle/>
                    <a:p>
                      <a:pPr algn="l" fontAlgn="b"/>
                      <a:r>
                        <a:rPr lang="en-US" sz="1200" b="1" i="0" u="none" strike="noStrike">
                          <a:solidFill>
                            <a:srgbClr val="002060"/>
                          </a:solidFill>
                          <a:latin typeface="Calibri"/>
                        </a:rPr>
                        <a:t> County M&amp;O Exemptions </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(1,180,420)</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669,640 </a:t>
                      </a:r>
                    </a:p>
                  </a:txBody>
                  <a:tcPr marL="0" marR="0" marT="0" marB="0" anchor="b">
                    <a:lnL>
                      <a:noFill/>
                    </a:lnL>
                    <a:lnR>
                      <a:noFill/>
                    </a:lnR>
                    <a:lnT>
                      <a:noFill/>
                    </a:lnT>
                    <a:lnB>
                      <a:noFill/>
                    </a:lnB>
                  </a:tcPr>
                </a:tc>
                <a:tc>
                  <a:txBody>
                    <a:bodyPr/>
                    <a:lstStyle/>
                    <a:p>
                      <a:pPr algn="ctr" fontAlgn="b"/>
                      <a:r>
                        <a:rPr lang="en-US" sz="1200" b="1" i="0" u="none" strike="noStrike" dirty="0">
                          <a:solidFill>
                            <a:srgbClr val="002060"/>
                          </a:solidFill>
                          <a:latin typeface="Calibri"/>
                        </a:rPr>
                        <a:t>               (510,780)</a:t>
                      </a:r>
                    </a:p>
                  </a:txBody>
                  <a:tcPr marL="0" marR="0" marT="0" marB="0" anchor="b">
                    <a:lnL>
                      <a:noFill/>
                    </a:lnL>
                    <a:lnR>
                      <a:noFill/>
                    </a:lnR>
                    <a:lnT>
                      <a:noFill/>
                    </a:lnT>
                    <a:lnB>
                      <a:noFill/>
                    </a:lnB>
                  </a:tcPr>
                </a:tc>
                <a:tc>
                  <a:txBody>
                    <a:bodyPr/>
                    <a:lstStyle/>
                    <a:p>
                      <a:pPr algn="ctr" fontAlgn="b"/>
                      <a:r>
                        <a:rPr lang="en-US" sz="1200" b="1" i="0" u="none" strike="noStrike" dirty="0">
                          <a:solidFill>
                            <a:srgbClr val="002060"/>
                          </a:solidFill>
                          <a:latin typeface="Calibri"/>
                        </a:rPr>
                        <a:t>          (278,750)</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(789,530)</a:t>
                      </a:r>
                    </a:p>
                  </a:txBody>
                  <a:tcPr marL="0" marR="0" marT="0" marB="0" anchor="b">
                    <a:lnL>
                      <a:noFill/>
                    </a:lnL>
                    <a:lnR>
                      <a:noFill/>
                    </a:lnR>
                    <a:lnT>
                      <a:noFill/>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r>
              <a:tr h="404902">
                <a:tc>
                  <a:txBody>
                    <a:bodyPr/>
                    <a:lstStyle/>
                    <a:p>
                      <a:pPr algn="l" fontAlgn="b"/>
                      <a:r>
                        <a:rPr lang="en-US" sz="1200" b="1" i="0" u="none" strike="noStrike">
                          <a:solidFill>
                            <a:srgbClr val="002060"/>
                          </a:solidFill>
                          <a:latin typeface="Calibri"/>
                        </a:rPr>
                        <a:t> City Homestead Exemptions </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(9,280,000)</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 </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(9,280,000)</a:t>
                      </a:r>
                    </a:p>
                  </a:txBody>
                  <a:tcPr marL="0" marR="0" marT="0" marB="0" anchor="b">
                    <a:lnL>
                      <a:noFill/>
                    </a:lnL>
                    <a:lnR>
                      <a:noFill/>
                    </a:lnR>
                    <a:lnT>
                      <a:noFill/>
                    </a:lnT>
                    <a:lnB>
                      <a:noFill/>
                    </a:lnB>
                  </a:tcPr>
                </a:tc>
                <a:tc>
                  <a:txBody>
                    <a:bodyPr/>
                    <a:lstStyle/>
                    <a:p>
                      <a:pPr algn="ctr" fontAlgn="b"/>
                      <a:r>
                        <a:rPr lang="en-US" sz="1200" b="1" i="0" u="none" strike="noStrike" dirty="0">
                          <a:solidFill>
                            <a:srgbClr val="002060"/>
                          </a:solidFill>
                          <a:latin typeface="Calibri"/>
                        </a:rPr>
                        <a:t>                          - </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(9,280,000)</a:t>
                      </a:r>
                    </a:p>
                  </a:txBody>
                  <a:tcPr marL="0" marR="0" marT="0" marB="0" anchor="b">
                    <a:lnL>
                      <a:noFill/>
                    </a:lnL>
                    <a:lnR>
                      <a:noFill/>
                    </a:lnR>
                    <a:lnT>
                      <a:noFill/>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r>
              <a:tr h="404902">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ctr"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ctr"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ctr"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ctr" fontAlgn="b"/>
                      <a:r>
                        <a:rPr lang="en-US" sz="1200" b="1" i="0" u="none" strike="noStrike" dirty="0">
                          <a:solidFill>
                            <a:srgbClr val="002060"/>
                          </a:solidFill>
                          <a:latin typeface="Calibri"/>
                        </a:rPr>
                        <a:t>                          - </a:t>
                      </a:r>
                    </a:p>
                  </a:txBody>
                  <a:tcPr marL="0" marR="0" marT="0" marB="0" anchor="b">
                    <a:lnL>
                      <a:noFill/>
                    </a:lnL>
                    <a:lnR>
                      <a:noFill/>
                    </a:lnR>
                    <a:lnT>
                      <a:noFill/>
                    </a:lnT>
                    <a:lnB>
                      <a:noFill/>
                    </a:lnB>
                  </a:tcPr>
                </a:tc>
                <a:tc>
                  <a:txBody>
                    <a:bodyPr/>
                    <a:lstStyle/>
                    <a:p>
                      <a:pPr algn="ctr"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r>
              <a:tr h="226897">
                <a:tc>
                  <a:txBody>
                    <a:bodyPr/>
                    <a:lstStyle/>
                    <a:p>
                      <a:pPr algn="l" fontAlgn="b"/>
                      <a:r>
                        <a:rPr lang="en-US" sz="1200" b="1" i="0" u="none" strike="noStrike">
                          <a:solidFill>
                            <a:srgbClr val="002060"/>
                          </a:solidFill>
                          <a:latin typeface="Calibri"/>
                        </a:rPr>
                        <a:t>     Taxable Digest </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298,426,381 </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63,554,705 </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361,981,086 </a:t>
                      </a:r>
                    </a:p>
                  </a:txBody>
                  <a:tcPr marL="0" marR="0" marT="0" marB="0">
                    <a:lnL>
                      <a:noFill/>
                    </a:lnL>
                    <a:lnR>
                      <a:noFill/>
                    </a:lnR>
                    <a:lnT>
                      <a:noFill/>
                    </a:lnT>
                    <a:lnB>
                      <a:noFill/>
                    </a:lnB>
                  </a:tcPr>
                </a:tc>
                <a:tc>
                  <a:txBody>
                    <a:bodyPr/>
                    <a:lstStyle/>
                    <a:p>
                      <a:pPr algn="ctr" fontAlgn="b"/>
                      <a:r>
                        <a:rPr lang="en-US" sz="1200" b="1" i="0" u="none" strike="noStrike">
                          <a:solidFill>
                            <a:srgbClr val="002060"/>
                          </a:solidFill>
                          <a:latin typeface="Calibri"/>
                        </a:rPr>
                        <a:t>    (27,986,576)</a:t>
                      </a:r>
                    </a:p>
                  </a:txBody>
                  <a:tcPr marL="0" marR="0" marT="0" marB="0" anchor="b">
                    <a:lnL>
                      <a:noFill/>
                    </a:lnL>
                    <a:lnR>
                      <a:noFill/>
                    </a:lnR>
                    <a:lnT>
                      <a:noFill/>
                    </a:lnT>
                    <a:lnB>
                      <a:noFill/>
                    </a:lnB>
                  </a:tcPr>
                </a:tc>
                <a:tc>
                  <a:txBody>
                    <a:bodyPr/>
                    <a:lstStyle/>
                    <a:p>
                      <a:pPr algn="ctr" fontAlgn="b"/>
                      <a:r>
                        <a:rPr lang="en-US" sz="1200" b="1" i="0" u="none" strike="noStrike" dirty="0">
                          <a:solidFill>
                            <a:srgbClr val="002060"/>
                          </a:solidFill>
                          <a:latin typeface="Calibri"/>
                        </a:rPr>
                        <a:t>      333,994,510 </a:t>
                      </a:r>
                    </a:p>
                  </a:txBody>
                  <a:tcPr marL="0" marR="0" marT="0" marB="0" anchor="b">
                    <a:lnL>
                      <a:noFill/>
                    </a:lnL>
                    <a:lnR>
                      <a:noFill/>
                    </a:lnR>
                    <a:lnT>
                      <a:noFill/>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r>
              <a:tr h="404902">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ctr" fontAlgn="b"/>
                      <a:endParaRPr lang="en-US" sz="1200" b="1" i="0" u="none" strike="noStrike">
                        <a:solidFill>
                          <a:srgbClr val="00206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1200" b="1" i="0" u="none" strike="noStrike">
                        <a:solidFill>
                          <a:srgbClr val="00206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1200" b="1" i="0" u="none" strike="noStrike">
                        <a:solidFill>
                          <a:srgbClr val="00206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2060"/>
                          </a:solidFill>
                          <a:latin typeface="Calibri"/>
                        </a:rPr>
                        <a:t>                          -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1200" b="1" i="0" u="none" strike="noStrike" dirty="0">
                        <a:solidFill>
                          <a:srgbClr val="00206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r>
              <a:tr h="404902">
                <a:tc>
                  <a:txBody>
                    <a:bodyPr/>
                    <a:lstStyle/>
                    <a:p>
                      <a:pPr algn="l" fontAlgn="b"/>
                      <a:r>
                        <a:rPr lang="en-US" sz="1200" b="1" i="0" u="none" strike="noStrike">
                          <a:solidFill>
                            <a:srgbClr val="002060"/>
                          </a:solidFill>
                          <a:latin typeface="Calibri"/>
                        </a:rPr>
                        <a:t>     Property Tax </a:t>
                      </a:r>
                    </a:p>
                  </a:txBody>
                  <a:tcPr marL="0" marR="0" marT="0" marB="0" anchor="b">
                    <a:lnL>
                      <a:noFill/>
                    </a:lnL>
                    <a:lnR>
                      <a:noFill/>
                    </a:lnR>
                    <a:lnT>
                      <a:noFill/>
                    </a:lnT>
                    <a:lnB>
                      <a:noFill/>
                    </a:lnB>
                  </a:tcPr>
                </a:tc>
                <a:tc>
                  <a:txBody>
                    <a:bodyPr/>
                    <a:lstStyle/>
                    <a:p>
                      <a:pPr algn="ctr" fontAlgn="b"/>
                      <a:r>
                        <a:rPr lang="en-US" sz="1200" b="1" i="0" u="none" strike="noStrike">
                          <a:solidFill>
                            <a:srgbClr val="002060"/>
                          </a:solidFill>
                          <a:latin typeface="Calibri"/>
                        </a:rPr>
                        <a:t>          4,956,862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2060"/>
                          </a:solidFill>
                          <a:latin typeface="Calibri"/>
                        </a:rPr>
                        <a:t>        1,055,644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2060"/>
                          </a:solidFill>
                          <a:latin typeface="Calibri"/>
                        </a:rPr>
                        <a:t>             6,012,506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2060"/>
                          </a:solidFill>
                          <a:latin typeface="Calibri"/>
                        </a:rPr>
                        <a:t>          (464,857)</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2060"/>
                          </a:solidFill>
                          <a:latin typeface="Calibri"/>
                        </a:rPr>
                        <a:t>           5,547,649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1" i="0" u="none" strike="noStrike" dirty="0">
                        <a:solidFill>
                          <a:srgbClr val="002060"/>
                        </a:solidFill>
                        <a:latin typeface="Calibri"/>
                      </a:endParaRPr>
                    </a:p>
                  </a:txBody>
                  <a:tcPr marL="0" marR="0" marT="0" marB="0" anchor="b">
                    <a:lnL>
                      <a:noFill/>
                    </a:lnL>
                    <a:lnR>
                      <a:noFill/>
                    </a:lnR>
                    <a:lnT>
                      <a:noFill/>
                    </a:lnT>
                    <a:lnB>
                      <a:noFill/>
                    </a:lnB>
                  </a:tcPr>
                </a:tc>
              </a:tr>
              <a:tr h="238242">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200" b="1" i="0" u="none" strike="noStrike" dirty="0">
                        <a:solidFill>
                          <a:srgbClr val="00206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r>
              <a:tr h="226897">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c gridSpan="2">
                  <a:txBody>
                    <a:bodyPr/>
                    <a:lstStyle/>
                    <a:p>
                      <a:pPr algn="l" fontAlgn="b"/>
                      <a:r>
                        <a:rPr lang="en-US" sz="1200" b="1" i="0" u="none" strike="noStrike">
                          <a:solidFill>
                            <a:srgbClr val="002060"/>
                          </a:solidFill>
                          <a:latin typeface="Calibri"/>
                        </a:rPr>
                        <a:t> Taxable Digest </a:t>
                      </a:r>
                    </a:p>
                  </a:txBody>
                  <a:tcPr marL="65108" marR="0" marT="0" marB="0" anchor="b">
                    <a:lnL>
                      <a:noFill/>
                    </a:lnL>
                    <a:lnR>
                      <a:noFill/>
                    </a:lnR>
                    <a:lnT>
                      <a:noFill/>
                    </a:lnT>
                    <a:lnB>
                      <a:noFill/>
                    </a:lnB>
                  </a:tcPr>
                </a:tc>
                <a:tc hMerge="1">
                  <a:txBody>
                    <a:bodyPr/>
                    <a:lstStyle/>
                    <a:p>
                      <a:endParaRPr lang="en-US"/>
                    </a:p>
                  </a:txBody>
                  <a:tcPr/>
                </a:tc>
                <a:tc>
                  <a:txBody>
                    <a:bodyPr/>
                    <a:lstStyle/>
                    <a:p>
                      <a:pPr algn="l" fontAlgn="b"/>
                      <a:r>
                        <a:rPr lang="en-US" sz="1200" b="1" i="0" u="none" strike="noStrike">
                          <a:solidFill>
                            <a:srgbClr val="002060"/>
                          </a:solidFill>
                          <a:latin typeface="Calibri"/>
                        </a:rPr>
                        <a:t>         361,981,086 </a:t>
                      </a:r>
                    </a:p>
                  </a:txBody>
                  <a:tcPr marL="0" marR="0" marT="0" marB="0" anchor="b">
                    <a:lnL>
                      <a:noFill/>
                    </a:lnL>
                    <a:lnR>
                      <a:noFill/>
                    </a:lnR>
                    <a:lnT>
                      <a:noFill/>
                    </a:lnT>
                    <a:lnB>
                      <a:noFill/>
                    </a:lnB>
                  </a:tcPr>
                </a:tc>
                <a:tc>
                  <a:txBody>
                    <a:bodyPr/>
                    <a:lstStyle/>
                    <a:p>
                      <a:pPr algn="l" fontAlgn="b"/>
                      <a:endParaRPr lang="en-US" sz="1200" b="1" i="0" u="none" strike="noStrike">
                        <a:solidFill>
                          <a:srgbClr val="002060"/>
                        </a:solidFill>
                        <a:latin typeface="Calibri"/>
                      </a:endParaRPr>
                    </a:p>
                  </a:txBody>
                  <a:tcPr marL="0" marR="0" marT="0" marB="0">
                    <a:lnL>
                      <a:noFill/>
                    </a:lnL>
                    <a:lnR>
                      <a:noFill/>
                    </a:lnR>
                    <a:lnT>
                      <a:noFill/>
                    </a:lnT>
                    <a:lnB>
                      <a:noFill/>
                    </a:lnB>
                  </a:tcPr>
                </a:tc>
                <a:tc>
                  <a:txBody>
                    <a:bodyPr/>
                    <a:lstStyle/>
                    <a:p>
                      <a:pPr algn="l" fontAlgn="b"/>
                      <a:r>
                        <a:rPr lang="en-US" sz="1200" b="1" i="0" u="none" strike="noStrike" dirty="0">
                          <a:solidFill>
                            <a:srgbClr val="002060"/>
                          </a:solidFill>
                          <a:latin typeface="Calibri"/>
                        </a:rPr>
                        <a:t>           4,924,363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r>
              <a:tr h="226897">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c gridSpan="2">
                  <a:txBody>
                    <a:bodyPr/>
                    <a:lstStyle/>
                    <a:p>
                      <a:pPr algn="l" fontAlgn="b"/>
                      <a:r>
                        <a:rPr lang="en-US" sz="1200" b="1" i="0" u="none" strike="noStrike">
                          <a:solidFill>
                            <a:srgbClr val="002060"/>
                          </a:solidFill>
                          <a:latin typeface="Calibri"/>
                        </a:rPr>
                        <a:t> Less: Assessed Value </a:t>
                      </a:r>
                    </a:p>
                  </a:txBody>
                  <a:tcPr marL="65108" marR="0" marT="0" marB="0" anchor="b">
                    <a:lnL>
                      <a:noFill/>
                    </a:lnL>
                    <a:lnR>
                      <a:noFill/>
                    </a:lnR>
                    <a:lnT>
                      <a:noFill/>
                    </a:lnT>
                    <a:lnB>
                      <a:noFill/>
                    </a:lnB>
                  </a:tcPr>
                </a:tc>
                <a:tc hMerge="1">
                  <a:txBody>
                    <a:bodyPr/>
                    <a:lstStyle/>
                    <a:p>
                      <a:endParaRPr lang="en-US"/>
                    </a:p>
                  </a:txBody>
                  <a:tcPr/>
                </a:tc>
                <a:tc>
                  <a:txBody>
                    <a:bodyPr/>
                    <a:lstStyle/>
                    <a:p>
                      <a:pPr algn="l" fontAlgn="b"/>
                      <a:r>
                        <a:rPr lang="en-US" sz="1200" b="1" i="0" u="none" strike="noStrike">
                          <a:solidFill>
                            <a:srgbClr val="002060"/>
                          </a:solidFill>
                          <a:latin typeface="Calibri"/>
                        </a:rPr>
                        <a:t>      (161,000,000)</a:t>
                      </a:r>
                    </a:p>
                  </a:txBody>
                  <a:tcPr marL="0" marR="0" marT="0" marB="0" anchor="b">
                    <a:lnL>
                      <a:noFill/>
                    </a:lnL>
                    <a:lnR>
                      <a:noFill/>
                    </a:lnR>
                    <a:lnT>
                      <a:noFill/>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l" fontAlgn="b"/>
                      <a:endParaRPr lang="en-US" sz="1200" b="1" i="0" u="none" strike="noStrike" dirty="0">
                        <a:solidFill>
                          <a:srgbClr val="00206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r>
              <a:tr h="238242">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c gridSpan="2">
                  <a:txBody>
                    <a:bodyPr/>
                    <a:lstStyle/>
                    <a:p>
                      <a:pPr algn="l" fontAlgn="b"/>
                      <a:r>
                        <a:rPr lang="en-US" sz="1200" b="1" i="0" u="none" strike="noStrike">
                          <a:solidFill>
                            <a:srgbClr val="002060"/>
                          </a:solidFill>
                          <a:latin typeface="Calibri"/>
                        </a:rPr>
                        <a:t> Add:  Tax Collection Order </a:t>
                      </a:r>
                    </a:p>
                  </a:txBody>
                  <a:tcPr marL="65108" marR="0" marT="0" marB="0" anchor="b">
                    <a:lnL>
                      <a:noFill/>
                    </a:lnL>
                    <a:lnR>
                      <a:noFill/>
                    </a:lnR>
                    <a:lnT>
                      <a:noFill/>
                    </a:lnT>
                    <a:lnB>
                      <a:noFill/>
                    </a:lnB>
                  </a:tcPr>
                </a:tc>
                <a:tc hMerge="1">
                  <a:txBody>
                    <a:bodyPr/>
                    <a:lstStyle/>
                    <a:p>
                      <a:endParaRPr lang="en-US"/>
                    </a:p>
                  </a:txBody>
                  <a:tcPr/>
                </a:tc>
                <a:tc>
                  <a:txBody>
                    <a:bodyPr/>
                    <a:lstStyle/>
                    <a:p>
                      <a:pPr algn="l" fontAlgn="b"/>
                      <a:r>
                        <a:rPr lang="en-US" sz="1200" b="1" i="0" u="none" strike="noStrike">
                          <a:solidFill>
                            <a:srgbClr val="002060"/>
                          </a:solidFill>
                          <a:latin typeface="Calibri"/>
                        </a:rPr>
                        <a:t>           95,000,000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l" fontAlgn="b"/>
                      <a:r>
                        <a:rPr lang="en-US" sz="1200" b="1" i="0" u="none" strike="noStrike" dirty="0">
                          <a:solidFill>
                            <a:srgbClr val="002060"/>
                          </a:solidFill>
                          <a:latin typeface="Calibri"/>
                        </a:rPr>
                        <a:t>              623,286 </a:t>
                      </a:r>
                    </a:p>
                  </a:txBody>
                  <a:tcPr marL="0" marR="0" marT="0"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r>
                        <a:rPr lang="en-US" sz="1200" b="1" i="0" u="none" strike="noStrike">
                          <a:solidFill>
                            <a:srgbClr val="002060"/>
                          </a:solidFill>
                          <a:latin typeface="Calibri"/>
                        </a:rPr>
                        <a:t> Estimated Re-Billing  </a:t>
                      </a:r>
                    </a:p>
                  </a:txBody>
                  <a:tcPr marL="0" marR="0" marT="0" marB="0" anchor="b">
                    <a:lnL>
                      <a:noFill/>
                    </a:lnL>
                    <a:lnR>
                      <a:noFill/>
                    </a:lnR>
                    <a:lnT>
                      <a:noFill/>
                    </a:lnT>
                    <a:lnB>
                      <a:noFill/>
                    </a:lnB>
                  </a:tcPr>
                </a:tc>
              </a:tr>
              <a:tr h="249587">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c gridSpan="2">
                  <a:txBody>
                    <a:bodyPr/>
                    <a:lstStyle/>
                    <a:p>
                      <a:pPr algn="l" fontAlgn="b"/>
                      <a:r>
                        <a:rPr lang="en-US" sz="1200" b="1" i="0" u="none" strike="noStrike">
                          <a:solidFill>
                            <a:srgbClr val="002060"/>
                          </a:solidFill>
                          <a:latin typeface="Calibri"/>
                        </a:rPr>
                        <a:t> T.C.O. Billable Digest </a:t>
                      </a:r>
                    </a:p>
                  </a:txBody>
                  <a:tcPr marL="65108" marR="0" marT="0" marB="0" anchor="b">
                    <a:lnL>
                      <a:noFill/>
                    </a:lnL>
                    <a:lnR>
                      <a:noFill/>
                    </a:lnR>
                    <a:lnT>
                      <a:noFill/>
                    </a:lnT>
                    <a:lnB>
                      <a:noFill/>
                    </a:lnB>
                  </a:tcPr>
                </a:tc>
                <a:tc hMerge="1">
                  <a:txBody>
                    <a:bodyPr/>
                    <a:lstStyle/>
                    <a:p>
                      <a:endParaRPr lang="en-US"/>
                    </a:p>
                  </a:txBody>
                  <a:tcPr/>
                </a:tc>
                <a:tc>
                  <a:txBody>
                    <a:bodyPr/>
                    <a:lstStyle/>
                    <a:p>
                      <a:pPr algn="l" fontAlgn="b"/>
                      <a:r>
                        <a:rPr lang="en-US" sz="1200" b="1" i="0" u="none" strike="noStrike">
                          <a:solidFill>
                            <a:srgbClr val="002060"/>
                          </a:solidFill>
                          <a:latin typeface="Calibri"/>
                        </a:rPr>
                        <a:t>         295,981,086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r>
                        <a:rPr lang="en-US" sz="1200" b="1" i="0" u="none" strike="noStrike">
                          <a:solidFill>
                            <a:srgbClr val="002060"/>
                          </a:solidFill>
                          <a:latin typeface="Calibri"/>
                        </a:rPr>
                        <a:t> Release of T.C.O. </a:t>
                      </a:r>
                    </a:p>
                  </a:txBody>
                  <a:tcPr marL="0" marR="0" marT="0" marB="0" anchor="b">
                    <a:lnL>
                      <a:noFill/>
                    </a:lnL>
                    <a:lnR>
                      <a:noFill/>
                    </a:lnR>
                    <a:lnT>
                      <a:noFill/>
                    </a:lnT>
                    <a:lnB>
                      <a:noFill/>
                    </a:lnB>
                  </a:tcPr>
                </a:tc>
              </a:tr>
              <a:tr h="238242">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l" fontAlgn="b"/>
                      <a:endParaRPr lang="en-US" sz="1200" b="1" i="0" u="none" strike="noStrike">
                        <a:solidFill>
                          <a:srgbClr val="002060"/>
                        </a:solidFill>
                        <a:latin typeface="Calibri"/>
                      </a:endParaRPr>
                    </a:p>
                  </a:txBody>
                  <a:tcPr marL="65108" marR="0" marT="0" marB="0" anchor="b">
                    <a:lnL>
                      <a:noFill/>
                    </a:lnL>
                    <a:lnR>
                      <a:noFill/>
                    </a:lnR>
                    <a:lnT>
                      <a:noFill/>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r>
              <a:tr h="226897">
                <a:tc>
                  <a:txBody>
                    <a:bodyPr/>
                    <a:lstStyle/>
                    <a:p>
                      <a:pPr algn="l" fontAlgn="b"/>
                      <a:endParaRPr lang="en-US" sz="1200" b="1" i="0" u="none" strike="noStrike" dirty="0">
                        <a:solidFill>
                          <a:srgbClr val="002060"/>
                        </a:solidFill>
                        <a:latin typeface="Calibri"/>
                      </a:endParaRPr>
                    </a:p>
                  </a:txBody>
                  <a:tcPr marL="0" marR="0" marT="0" marB="0" anchor="b">
                    <a:lnL>
                      <a:noFill/>
                    </a:lnL>
                    <a:lnR>
                      <a:noFill/>
                    </a:lnR>
                    <a:lnT>
                      <a:noFill/>
                    </a:lnT>
                    <a:lnB>
                      <a:noFill/>
                    </a:lnB>
                  </a:tcPr>
                </a:tc>
                <a:tc>
                  <a:txBody>
                    <a:bodyPr/>
                    <a:lstStyle/>
                    <a:p>
                      <a:pPr algn="l" fontAlgn="b"/>
                      <a:r>
                        <a:rPr lang="en-US" sz="1200" b="1" i="0" u="none" strike="noStrike">
                          <a:solidFill>
                            <a:srgbClr val="002060"/>
                          </a:solidFill>
                          <a:latin typeface="Calibri"/>
                        </a:rPr>
                        <a:t> Taxes Billed </a:t>
                      </a:r>
                    </a:p>
                  </a:txBody>
                  <a:tcPr marL="65108" marR="0" marT="0" marB="0" anchor="b">
                    <a:lnL>
                      <a:noFill/>
                    </a:lnL>
                    <a:lnR>
                      <a:noFill/>
                    </a:lnR>
                    <a:lnT>
                      <a:noFill/>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l" fontAlgn="b"/>
                      <a:r>
                        <a:rPr lang="en-US" sz="1200" b="1" i="0" u="none" strike="noStrike" dirty="0">
                          <a:solidFill>
                            <a:srgbClr val="002060"/>
                          </a:solidFill>
                          <a:latin typeface="Calibri"/>
                        </a:rPr>
                        <a:t>             4,924,363 </a:t>
                      </a:r>
                    </a:p>
                  </a:txBody>
                  <a:tcPr marL="0" marR="0" marT="0" marB="0" anchor="b">
                    <a:lnL>
                      <a:noFill/>
                    </a:lnL>
                    <a:lnR>
                      <a:noFill/>
                    </a:lnR>
                    <a:lnT>
                      <a:noFill/>
                    </a:lnT>
                    <a:lnB>
                      <a:noFill/>
                    </a:lnB>
                  </a:tcPr>
                </a:tc>
                <a:tc>
                  <a:txBody>
                    <a:bodyPr/>
                    <a:lstStyle/>
                    <a:p>
                      <a:pPr algn="l" fontAlgn="b"/>
                      <a:endParaRPr lang="en-US" sz="1200" b="1" i="0" u="none" strike="noStrike">
                        <a:solidFill>
                          <a:srgbClr val="002060"/>
                        </a:solidFill>
                        <a:latin typeface="Calibri"/>
                      </a:endParaRPr>
                    </a:p>
                  </a:txBody>
                  <a:tcPr marL="0" marR="0" marT="0" marB="0" anchor="b">
                    <a:lnL>
                      <a:noFill/>
                    </a:lnL>
                    <a:lnR>
                      <a:noFill/>
                    </a:lnR>
                    <a:lnT>
                      <a:noFill/>
                    </a:lnT>
                    <a:lnB>
                      <a:noFill/>
                    </a:lnB>
                  </a:tcPr>
                </a:tc>
                <a:tc>
                  <a:txBody>
                    <a:bodyPr/>
                    <a:lstStyle/>
                    <a:p>
                      <a:pPr algn="l" fontAlgn="b"/>
                      <a:endParaRPr lang="en-US" sz="1200" b="1" i="0" u="none" strike="noStrike" dirty="0">
                        <a:solidFill>
                          <a:srgbClr val="002060"/>
                        </a:solidFill>
                        <a:latin typeface="Calibri"/>
                      </a:endParaRPr>
                    </a:p>
                  </a:txBody>
                  <a:tcPr marL="0" marR="0" marT="0" marB="0" anchor="b">
                    <a:lnL>
                      <a:noFill/>
                    </a:lnL>
                    <a:lnR>
                      <a:noFill/>
                    </a:lnR>
                    <a:lnT>
                      <a:noFill/>
                    </a:lnT>
                    <a:lnB>
                      <a:noFill/>
                    </a:lnB>
                  </a:tcPr>
                </a:tc>
                <a:tc>
                  <a:txBody>
                    <a:bodyPr/>
                    <a:lstStyle/>
                    <a:p>
                      <a:pPr algn="l" fontAlgn="b"/>
                      <a:endParaRPr lang="en-US" sz="1200" b="1" i="0" u="none" strike="noStrike" dirty="0">
                        <a:solidFill>
                          <a:srgbClr val="002060"/>
                        </a:solidFill>
                        <a:latin typeface="Calibri"/>
                      </a:endParaRPr>
                    </a:p>
                  </a:txBody>
                  <a:tcPr marL="0" marR="0" marT="0" marB="0" anchor="b">
                    <a:lnL>
                      <a:noFill/>
                    </a:lnL>
                    <a:lnR>
                      <a:noFill/>
                    </a:lnR>
                    <a:lnT>
                      <a:noFill/>
                    </a:lnT>
                    <a:lnB>
                      <a:noFill/>
                    </a:lnB>
                  </a:tcPr>
                </a:tc>
              </a:tr>
            </a:tbl>
          </a:graphicData>
        </a:graphic>
      </p:graphicFrame>
      <p:cxnSp>
        <p:nvCxnSpPr>
          <p:cNvPr id="5" name="Straight Arrow Connector 4"/>
          <p:cNvCxnSpPr/>
          <p:nvPr/>
        </p:nvCxnSpPr>
        <p:spPr>
          <a:xfrm rot="16200000" flipH="1">
            <a:off x="4343798" y="4267598"/>
            <a:ext cx="989804" cy="76200"/>
          </a:xfrm>
          <a:prstGeom prst="straightConnector1">
            <a:avLst/>
          </a:prstGeom>
          <a:ln w="2540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V="1">
            <a:off x="5562600" y="5105400"/>
            <a:ext cx="1143000" cy="838200"/>
          </a:xfrm>
          <a:prstGeom prst="straightConnector1">
            <a:avLst/>
          </a:prstGeom>
          <a:ln w="22225" cap="flat">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52400" y="0"/>
            <a:ext cx="8382000" cy="830997"/>
          </a:xfrm>
          <a:prstGeom prst="rect">
            <a:avLst/>
          </a:prstGeom>
          <a:noFill/>
        </p:spPr>
        <p:txBody>
          <a:bodyPr wrap="square" rtlCol="0">
            <a:spAutoFit/>
          </a:bodyPr>
          <a:lstStyle/>
          <a:p>
            <a:r>
              <a:rPr lang="en-US" sz="4800" dirty="0" smtClean="0">
                <a:solidFill>
                  <a:srgbClr val="002060"/>
                </a:solidFill>
                <a:latin typeface="+mj-lt"/>
              </a:rPr>
              <a:t>2008 Tax Digest Update </a:t>
            </a:r>
          </a:p>
        </p:txBody>
      </p:sp>
    </p:spTree>
  </p:cSld>
  <p:clrMapOvr>
    <a:masterClrMapping/>
  </p:clrMapOvr>
  <p:transition spd="slow">
    <p:wipe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smtClean="0"/>
              <a:t>Accounts Receivable Property Taxes</a:t>
            </a:r>
            <a:endParaRPr lang="en-US" dirty="0"/>
          </a:p>
        </p:txBody>
      </p:sp>
      <p:graphicFrame>
        <p:nvGraphicFramePr>
          <p:cNvPr id="5" name="Table 4"/>
          <p:cNvGraphicFramePr>
            <a:graphicFrameLocks noGrp="1"/>
          </p:cNvGraphicFramePr>
          <p:nvPr/>
        </p:nvGraphicFramePr>
        <p:xfrm>
          <a:off x="457201" y="1143002"/>
          <a:ext cx="8229598" cy="5257795"/>
        </p:xfrm>
        <a:graphic>
          <a:graphicData uri="http://schemas.openxmlformats.org/drawingml/2006/table">
            <a:tbl>
              <a:tblPr/>
              <a:tblGrid>
                <a:gridCol w="5367130"/>
                <a:gridCol w="1431234"/>
                <a:gridCol w="1431234"/>
              </a:tblGrid>
              <a:tr h="399832">
                <a:tc>
                  <a:txBody>
                    <a:bodyPr/>
                    <a:lstStyle/>
                    <a:p>
                      <a:pPr algn="l" fontAlgn="b"/>
                      <a:r>
                        <a:rPr lang="en-US" sz="1800" b="1" i="0" u="none" strike="noStrike" dirty="0">
                          <a:solidFill>
                            <a:srgbClr val="002060"/>
                          </a:solidFill>
                          <a:latin typeface="Calibri"/>
                        </a:rPr>
                        <a:t> Total Taxes Billed, 5/04/09 </a:t>
                      </a:r>
                    </a:p>
                  </a:txBody>
                  <a:tcPr marL="9525" marR="9525" marT="9525" marB="0" anchor="b">
                    <a:lnL>
                      <a:noFill/>
                    </a:lnL>
                    <a:lnR>
                      <a:noFill/>
                    </a:lnR>
                    <a:lnT>
                      <a:noFill/>
                    </a:lnT>
                    <a:lnB>
                      <a:noFill/>
                    </a:lnB>
                  </a:tcPr>
                </a:tc>
                <a:tc>
                  <a:txBody>
                    <a:bodyPr/>
                    <a:lstStyle/>
                    <a:p>
                      <a:pPr algn="ctr" fontAlgn="b"/>
                      <a:r>
                        <a:rPr lang="en-US" sz="1800" b="1" i="0" u="none" strike="noStrike" dirty="0">
                          <a:solidFill>
                            <a:srgbClr val="002060"/>
                          </a:solidFill>
                          <a:latin typeface="Calibri"/>
                        </a:rPr>
                        <a:t>   4,924,363 </a:t>
                      </a:r>
                    </a:p>
                  </a:txBody>
                  <a:tcPr marL="9525" marR="9525" marT="9525" marB="0" anchor="b">
                    <a:lnL>
                      <a:noFill/>
                    </a:lnL>
                    <a:lnR>
                      <a:noFill/>
                    </a:lnR>
                    <a:lnT>
                      <a:noFill/>
                    </a:lnT>
                    <a:lnB>
                      <a:noFill/>
                    </a:lnB>
                  </a:tcPr>
                </a:tc>
                <a:tc>
                  <a:txBody>
                    <a:bodyPr/>
                    <a:lstStyle/>
                    <a:p>
                      <a:pPr algn="ctr" fontAlgn="b"/>
                      <a:endParaRPr lang="en-US" sz="1800" b="1" i="0" u="none" strike="noStrike">
                        <a:solidFill>
                          <a:srgbClr val="002060"/>
                        </a:solidFill>
                        <a:latin typeface="Calibri"/>
                      </a:endParaRPr>
                    </a:p>
                  </a:txBody>
                  <a:tcPr marL="9525" marR="9525" marT="9525" marB="0" anchor="b">
                    <a:lnL>
                      <a:noFill/>
                    </a:lnL>
                    <a:lnR>
                      <a:noFill/>
                    </a:lnR>
                    <a:lnT>
                      <a:noFill/>
                    </a:lnT>
                    <a:lnB>
                      <a:noFill/>
                    </a:lnB>
                  </a:tcPr>
                </a:tc>
              </a:tr>
              <a:tr h="399832">
                <a:tc>
                  <a:txBody>
                    <a:bodyPr/>
                    <a:lstStyle/>
                    <a:p>
                      <a:pPr algn="l" fontAlgn="b"/>
                      <a:endParaRPr lang="en-US" sz="1800" b="1" i="0" u="none" strike="noStrike">
                        <a:solidFill>
                          <a:srgbClr val="002060"/>
                        </a:solidFill>
                        <a:latin typeface="Calibri"/>
                      </a:endParaRPr>
                    </a:p>
                  </a:txBody>
                  <a:tcPr marL="9525" marR="9525" marT="9525" marB="0" anchor="b">
                    <a:lnL>
                      <a:noFill/>
                    </a:lnL>
                    <a:lnR>
                      <a:noFill/>
                    </a:lnR>
                    <a:lnT>
                      <a:noFill/>
                    </a:lnT>
                    <a:lnB>
                      <a:noFill/>
                    </a:lnB>
                  </a:tcPr>
                </a:tc>
                <a:tc>
                  <a:txBody>
                    <a:bodyPr/>
                    <a:lstStyle/>
                    <a:p>
                      <a:pPr algn="ctr" fontAlgn="b"/>
                      <a:endParaRPr lang="en-US" sz="1800" b="1" i="0" u="none" strike="noStrike" dirty="0">
                        <a:solidFill>
                          <a:srgbClr val="002060"/>
                        </a:solidFill>
                        <a:latin typeface="Calibri"/>
                      </a:endParaRPr>
                    </a:p>
                  </a:txBody>
                  <a:tcPr marL="9525" marR="9525" marT="9525" marB="0" anchor="b">
                    <a:lnL>
                      <a:noFill/>
                    </a:lnL>
                    <a:lnR>
                      <a:noFill/>
                    </a:lnR>
                    <a:lnT>
                      <a:noFill/>
                    </a:lnT>
                    <a:lnB>
                      <a:noFill/>
                    </a:lnB>
                  </a:tcPr>
                </a:tc>
                <a:tc>
                  <a:txBody>
                    <a:bodyPr/>
                    <a:lstStyle/>
                    <a:p>
                      <a:pPr algn="ctr" fontAlgn="b"/>
                      <a:endParaRPr lang="en-US" sz="1800" b="1" i="0" u="none" strike="noStrike">
                        <a:solidFill>
                          <a:srgbClr val="002060"/>
                        </a:solidFill>
                        <a:latin typeface="Calibri"/>
                      </a:endParaRPr>
                    </a:p>
                  </a:txBody>
                  <a:tcPr marL="9525" marR="9525" marT="9525" marB="0" anchor="b">
                    <a:lnL>
                      <a:noFill/>
                    </a:lnL>
                    <a:lnR>
                      <a:noFill/>
                    </a:lnR>
                    <a:lnT>
                      <a:noFill/>
                    </a:lnT>
                    <a:lnB>
                      <a:noFill/>
                    </a:lnB>
                  </a:tcPr>
                </a:tc>
              </a:tr>
              <a:tr h="399832">
                <a:tc>
                  <a:txBody>
                    <a:bodyPr/>
                    <a:lstStyle/>
                    <a:p>
                      <a:pPr algn="l" fontAlgn="b"/>
                      <a:r>
                        <a:rPr lang="en-US" sz="1800" b="1" i="0" u="none" strike="noStrike">
                          <a:solidFill>
                            <a:srgbClr val="002060"/>
                          </a:solidFill>
                          <a:latin typeface="Calibri"/>
                        </a:rPr>
                        <a:t> Amounts Collected: </a:t>
                      </a:r>
                    </a:p>
                  </a:txBody>
                  <a:tcPr marL="9525" marR="9525" marT="9525" marB="0" anchor="b">
                    <a:lnL>
                      <a:noFill/>
                    </a:lnL>
                    <a:lnR>
                      <a:noFill/>
                    </a:lnR>
                    <a:lnT>
                      <a:noFill/>
                    </a:lnT>
                    <a:lnB>
                      <a:noFill/>
                    </a:lnB>
                  </a:tcPr>
                </a:tc>
                <a:tc>
                  <a:txBody>
                    <a:bodyPr/>
                    <a:lstStyle/>
                    <a:p>
                      <a:pPr algn="ctr" fontAlgn="b"/>
                      <a:endParaRPr lang="en-US" sz="1800" b="1" i="0" u="none" strike="noStrike" dirty="0">
                        <a:solidFill>
                          <a:srgbClr val="002060"/>
                        </a:solidFill>
                        <a:latin typeface="Calibri"/>
                      </a:endParaRPr>
                    </a:p>
                  </a:txBody>
                  <a:tcPr marL="9525" marR="9525" marT="9525" marB="0" anchor="b">
                    <a:lnL>
                      <a:noFill/>
                    </a:lnL>
                    <a:lnR>
                      <a:noFill/>
                    </a:lnR>
                    <a:lnT>
                      <a:noFill/>
                    </a:lnT>
                    <a:lnB>
                      <a:noFill/>
                    </a:lnB>
                  </a:tcPr>
                </a:tc>
                <a:tc>
                  <a:txBody>
                    <a:bodyPr/>
                    <a:lstStyle/>
                    <a:p>
                      <a:pPr algn="ctr" fontAlgn="b"/>
                      <a:endParaRPr lang="en-US" sz="1800" b="1" i="0" u="none" strike="noStrike">
                        <a:solidFill>
                          <a:srgbClr val="002060"/>
                        </a:solidFill>
                        <a:latin typeface="Calibri"/>
                      </a:endParaRPr>
                    </a:p>
                  </a:txBody>
                  <a:tcPr marL="9525" marR="9525" marT="9525" marB="0" anchor="b">
                    <a:lnL>
                      <a:noFill/>
                    </a:lnL>
                    <a:lnR>
                      <a:noFill/>
                    </a:lnR>
                    <a:lnT>
                      <a:noFill/>
                    </a:lnT>
                    <a:lnB>
                      <a:noFill/>
                    </a:lnB>
                  </a:tcPr>
                </a:tc>
              </a:tr>
              <a:tr h="399832">
                <a:tc>
                  <a:txBody>
                    <a:bodyPr/>
                    <a:lstStyle/>
                    <a:p>
                      <a:pPr algn="l" fontAlgn="b"/>
                      <a:r>
                        <a:rPr lang="en-US" sz="1800" b="1" i="0" u="none" strike="noStrike">
                          <a:solidFill>
                            <a:srgbClr val="002060"/>
                          </a:solidFill>
                          <a:latin typeface="Calibri"/>
                        </a:rPr>
                        <a:t>    Real Property Taxes </a:t>
                      </a:r>
                    </a:p>
                  </a:txBody>
                  <a:tcPr marL="9525" marR="9525" marT="9525" marB="0" anchor="b">
                    <a:lnL>
                      <a:noFill/>
                    </a:lnL>
                    <a:lnR>
                      <a:noFill/>
                    </a:lnR>
                    <a:lnT>
                      <a:noFill/>
                    </a:lnT>
                    <a:lnB>
                      <a:noFill/>
                    </a:lnB>
                  </a:tcPr>
                </a:tc>
                <a:tc>
                  <a:txBody>
                    <a:bodyPr/>
                    <a:lstStyle/>
                    <a:p>
                      <a:pPr algn="ctr" fontAlgn="b"/>
                      <a:r>
                        <a:rPr lang="en-US" sz="1800" b="1" i="0" u="none" strike="noStrike" dirty="0">
                          <a:solidFill>
                            <a:srgbClr val="002060"/>
                          </a:solidFill>
                          <a:latin typeface="Calibri"/>
                        </a:rPr>
                        <a:t>   3,829,964 </a:t>
                      </a:r>
                    </a:p>
                  </a:txBody>
                  <a:tcPr marL="9525" marR="9525" marT="9525" marB="0" anchor="b">
                    <a:lnL>
                      <a:noFill/>
                    </a:lnL>
                    <a:lnR>
                      <a:noFill/>
                    </a:lnR>
                    <a:lnT>
                      <a:noFill/>
                    </a:lnT>
                    <a:lnB>
                      <a:noFill/>
                    </a:lnB>
                  </a:tcPr>
                </a:tc>
                <a:tc>
                  <a:txBody>
                    <a:bodyPr/>
                    <a:lstStyle/>
                    <a:p>
                      <a:pPr algn="ctr" fontAlgn="b"/>
                      <a:endParaRPr lang="en-US" sz="1800" b="1" i="0" u="none" strike="noStrike">
                        <a:solidFill>
                          <a:srgbClr val="002060"/>
                        </a:solidFill>
                        <a:latin typeface="Calibri"/>
                      </a:endParaRPr>
                    </a:p>
                  </a:txBody>
                  <a:tcPr marL="9525" marR="9525" marT="9525" marB="0" anchor="b">
                    <a:lnL>
                      <a:noFill/>
                    </a:lnL>
                    <a:lnR>
                      <a:noFill/>
                    </a:lnR>
                    <a:lnT>
                      <a:noFill/>
                    </a:lnT>
                    <a:lnB>
                      <a:noFill/>
                    </a:lnB>
                  </a:tcPr>
                </a:tc>
              </a:tr>
              <a:tr h="399832">
                <a:tc>
                  <a:txBody>
                    <a:bodyPr/>
                    <a:lstStyle/>
                    <a:p>
                      <a:pPr algn="l" fontAlgn="b"/>
                      <a:r>
                        <a:rPr lang="en-US" sz="1800" b="1" i="0" u="none" strike="noStrike">
                          <a:solidFill>
                            <a:srgbClr val="002060"/>
                          </a:solidFill>
                          <a:latin typeface="Calibri"/>
                        </a:rPr>
                        <a:t>     Personal Property Taxes </a:t>
                      </a:r>
                    </a:p>
                  </a:txBody>
                  <a:tcPr marL="9525" marR="9525" marT="9525" marB="0" anchor="b">
                    <a:lnL>
                      <a:noFill/>
                    </a:lnL>
                    <a:lnR>
                      <a:noFill/>
                    </a:lnR>
                    <a:lnT>
                      <a:noFill/>
                    </a:lnT>
                    <a:lnB>
                      <a:noFill/>
                    </a:lnB>
                  </a:tcPr>
                </a:tc>
                <a:tc>
                  <a:txBody>
                    <a:bodyPr/>
                    <a:lstStyle/>
                    <a:p>
                      <a:pPr algn="ctr" fontAlgn="b"/>
                      <a:r>
                        <a:rPr lang="en-US" sz="1800" b="1" i="0" u="none" strike="noStrike" dirty="0">
                          <a:solidFill>
                            <a:srgbClr val="002060"/>
                          </a:solidFill>
                          <a:latin typeface="Calibri"/>
                        </a:rPr>
                        <a:t>      673,426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1800" b="1" i="0" u="none" strike="noStrike" dirty="0">
                        <a:solidFill>
                          <a:srgbClr val="002060"/>
                        </a:solidFill>
                        <a:latin typeface="Calibri"/>
                      </a:endParaRPr>
                    </a:p>
                  </a:txBody>
                  <a:tcPr marL="9525" marR="9525" marT="9525" marB="0" anchor="b">
                    <a:lnL>
                      <a:noFill/>
                    </a:lnL>
                    <a:lnR>
                      <a:noFill/>
                    </a:lnR>
                    <a:lnT>
                      <a:noFill/>
                    </a:lnT>
                    <a:lnB>
                      <a:noFill/>
                    </a:lnB>
                  </a:tcPr>
                </a:tc>
              </a:tr>
              <a:tr h="399832">
                <a:tc>
                  <a:txBody>
                    <a:bodyPr/>
                    <a:lstStyle/>
                    <a:p>
                      <a:pPr algn="l" fontAlgn="b"/>
                      <a:r>
                        <a:rPr lang="en-US" sz="1800" b="1" i="0" u="none" strike="noStrike">
                          <a:solidFill>
                            <a:srgbClr val="002060"/>
                          </a:solidFill>
                          <a:latin typeface="Calibri"/>
                        </a:rPr>
                        <a:t>        Total Property Taxes Collected </a:t>
                      </a:r>
                    </a:p>
                  </a:txBody>
                  <a:tcPr marL="9525" marR="9525" marT="9525" marB="0" anchor="b">
                    <a:lnL>
                      <a:noFill/>
                    </a:lnL>
                    <a:lnR>
                      <a:noFill/>
                    </a:lnR>
                    <a:lnT>
                      <a:noFill/>
                    </a:lnT>
                    <a:lnB>
                      <a:noFill/>
                    </a:lnB>
                  </a:tcPr>
                </a:tc>
                <a:tc>
                  <a:txBody>
                    <a:bodyPr/>
                    <a:lstStyle/>
                    <a:p>
                      <a:pPr algn="ctr" fontAlgn="b"/>
                      <a:r>
                        <a:rPr lang="en-US" sz="1800" b="1" i="0" u="none" strike="noStrike">
                          <a:solidFill>
                            <a:srgbClr val="002060"/>
                          </a:solidFill>
                          <a:latin typeface="Calibri"/>
                        </a:rPr>
                        <a:t>   4,503,390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a:solidFill>
                            <a:srgbClr val="002060"/>
                          </a:solidFill>
                          <a:latin typeface="Calibri"/>
                        </a:rPr>
                        <a:t>91.45%</a:t>
                      </a:r>
                    </a:p>
                  </a:txBody>
                  <a:tcPr marL="9525" marR="9525" marT="9525" marB="0" anchor="b">
                    <a:lnL>
                      <a:noFill/>
                    </a:lnL>
                    <a:lnR>
                      <a:noFill/>
                    </a:lnR>
                    <a:lnT>
                      <a:noFill/>
                    </a:lnT>
                    <a:lnB>
                      <a:noFill/>
                    </a:lnB>
                  </a:tcPr>
                </a:tc>
              </a:tr>
              <a:tr h="399832">
                <a:tc>
                  <a:txBody>
                    <a:bodyPr/>
                    <a:lstStyle/>
                    <a:p>
                      <a:pPr algn="l" fontAlgn="b"/>
                      <a:endParaRPr lang="en-US" sz="1800" b="1" i="0" u="none" strike="noStrike">
                        <a:solidFill>
                          <a:srgbClr val="002060"/>
                        </a:solidFill>
                        <a:latin typeface="Calibri"/>
                      </a:endParaRPr>
                    </a:p>
                  </a:txBody>
                  <a:tcPr marL="9525" marR="9525" marT="9525" marB="0" anchor="b">
                    <a:lnL>
                      <a:noFill/>
                    </a:lnL>
                    <a:lnR>
                      <a:noFill/>
                    </a:lnR>
                    <a:lnT>
                      <a:noFill/>
                    </a:lnT>
                    <a:lnB>
                      <a:noFill/>
                    </a:lnB>
                  </a:tcPr>
                </a:tc>
                <a:tc>
                  <a:txBody>
                    <a:bodyPr/>
                    <a:lstStyle/>
                    <a:p>
                      <a:pPr algn="ctr" fontAlgn="b"/>
                      <a:endParaRPr lang="en-US" sz="1800" b="1" i="0" u="none" strike="noStrike">
                        <a:solidFill>
                          <a:srgbClr val="002060"/>
                        </a:solidFill>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US" sz="1800" b="1" i="0" u="none" strike="noStrike" dirty="0">
                        <a:solidFill>
                          <a:srgbClr val="002060"/>
                        </a:solidFill>
                        <a:latin typeface="Calibri"/>
                      </a:endParaRPr>
                    </a:p>
                  </a:txBody>
                  <a:tcPr marL="9525" marR="9525" marT="9525" marB="0" anchor="b">
                    <a:lnL>
                      <a:noFill/>
                    </a:lnL>
                    <a:lnR>
                      <a:noFill/>
                    </a:lnR>
                    <a:lnT>
                      <a:noFill/>
                    </a:lnT>
                    <a:lnB>
                      <a:noFill/>
                    </a:lnB>
                  </a:tcPr>
                </a:tc>
              </a:tr>
              <a:tr h="419825">
                <a:tc>
                  <a:txBody>
                    <a:bodyPr/>
                    <a:lstStyle/>
                    <a:p>
                      <a:pPr algn="l" fontAlgn="b"/>
                      <a:r>
                        <a:rPr lang="en-US" sz="1800" b="1" i="0" u="none" strike="noStrike">
                          <a:solidFill>
                            <a:srgbClr val="002060"/>
                          </a:solidFill>
                          <a:latin typeface="Calibri"/>
                        </a:rPr>
                        <a:t> Property Taxes Receivable, 5/04/09 </a:t>
                      </a:r>
                    </a:p>
                  </a:txBody>
                  <a:tcPr marL="9525" marR="9525" marT="9525" marB="0" anchor="b">
                    <a:lnL>
                      <a:noFill/>
                    </a:lnL>
                    <a:lnR>
                      <a:noFill/>
                    </a:lnR>
                    <a:lnT>
                      <a:noFill/>
                    </a:lnT>
                    <a:lnB>
                      <a:noFill/>
                    </a:lnB>
                  </a:tcPr>
                </a:tc>
                <a:tc>
                  <a:txBody>
                    <a:bodyPr/>
                    <a:lstStyle/>
                    <a:p>
                      <a:pPr algn="ctr" fontAlgn="b"/>
                      <a:r>
                        <a:rPr lang="en-US" sz="1800" b="1" i="0" u="none" strike="noStrike">
                          <a:solidFill>
                            <a:srgbClr val="002060"/>
                          </a:solidFill>
                          <a:latin typeface="Calibri"/>
                        </a:rPr>
                        <a:t>      420,973 </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ctr" fontAlgn="b"/>
                      <a:endParaRPr lang="en-US" sz="1800" b="1" i="0" u="none" strike="noStrike" dirty="0">
                        <a:solidFill>
                          <a:srgbClr val="002060"/>
                        </a:solidFill>
                        <a:latin typeface="Calibri"/>
                      </a:endParaRPr>
                    </a:p>
                  </a:txBody>
                  <a:tcPr marL="9525" marR="9525" marT="9525" marB="0" anchor="b">
                    <a:lnL>
                      <a:noFill/>
                    </a:lnL>
                    <a:lnR>
                      <a:noFill/>
                    </a:lnR>
                    <a:lnT>
                      <a:noFill/>
                    </a:lnT>
                    <a:lnB>
                      <a:noFill/>
                    </a:lnB>
                  </a:tcPr>
                </a:tc>
              </a:tr>
              <a:tr h="419825">
                <a:tc>
                  <a:txBody>
                    <a:bodyPr/>
                    <a:lstStyle/>
                    <a:p>
                      <a:pPr algn="l" fontAlgn="b"/>
                      <a:r>
                        <a:rPr lang="en-US" sz="1800" b="1" i="0" u="none" strike="noStrike" dirty="0">
                          <a:solidFill>
                            <a:srgbClr val="002060"/>
                          </a:solidFill>
                          <a:latin typeface="Calibri"/>
                        </a:rPr>
                        <a:t> </a:t>
                      </a:r>
                    </a:p>
                  </a:txBody>
                  <a:tcPr marL="9525" marR="9525" marT="9525" marB="0" anchor="b">
                    <a:lnL>
                      <a:noFill/>
                    </a:lnL>
                    <a:lnR>
                      <a:noFill/>
                    </a:lnR>
                    <a:lnT>
                      <a:noFill/>
                    </a:lnT>
                    <a:lnB>
                      <a:noFill/>
                    </a:lnB>
                  </a:tcPr>
                </a:tc>
                <a:tc>
                  <a:txBody>
                    <a:bodyPr/>
                    <a:lstStyle/>
                    <a:p>
                      <a:pPr algn="ctr" fontAlgn="b"/>
                      <a:endParaRPr lang="en-US" sz="1800" b="1" i="0" u="none" strike="noStrike">
                        <a:solidFill>
                          <a:srgbClr val="002060"/>
                        </a:solidFill>
                        <a:latin typeface="Calibri"/>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ctr" fontAlgn="b"/>
                      <a:endParaRPr lang="en-US" sz="1800" b="1" i="0" u="none" strike="noStrike" dirty="0">
                        <a:solidFill>
                          <a:srgbClr val="002060"/>
                        </a:solidFill>
                        <a:latin typeface="Calibri"/>
                      </a:endParaRPr>
                    </a:p>
                  </a:txBody>
                  <a:tcPr marL="9525" marR="9525" marT="9525" marB="0" anchor="b">
                    <a:lnL>
                      <a:noFill/>
                    </a:lnL>
                    <a:lnR>
                      <a:noFill/>
                    </a:lnR>
                    <a:lnT>
                      <a:noFill/>
                    </a:lnT>
                    <a:lnB>
                      <a:noFill/>
                    </a:lnB>
                  </a:tcPr>
                </a:tc>
              </a:tr>
              <a:tr h="399832">
                <a:tc>
                  <a:txBody>
                    <a:bodyPr/>
                    <a:lstStyle/>
                    <a:p>
                      <a:pPr algn="l" fontAlgn="b"/>
                      <a:r>
                        <a:rPr lang="en-US" sz="1800" b="1" i="0" u="none" strike="noStrike" dirty="0">
                          <a:solidFill>
                            <a:srgbClr val="002060"/>
                          </a:solidFill>
                          <a:latin typeface="Calibri"/>
                        </a:rPr>
                        <a:t> Summary: </a:t>
                      </a:r>
                    </a:p>
                  </a:txBody>
                  <a:tcPr marL="9525" marR="9525" marT="9525" marB="0" anchor="b">
                    <a:lnL>
                      <a:noFill/>
                    </a:lnL>
                    <a:lnR>
                      <a:noFill/>
                    </a:lnR>
                    <a:lnT>
                      <a:noFill/>
                    </a:lnT>
                    <a:lnB>
                      <a:noFill/>
                    </a:lnB>
                  </a:tcPr>
                </a:tc>
                <a:tc>
                  <a:txBody>
                    <a:bodyPr/>
                    <a:lstStyle/>
                    <a:p>
                      <a:pPr algn="ctr" fontAlgn="b"/>
                      <a:endParaRPr lang="en-US" sz="1800" b="1" i="0" u="none" strike="noStrike">
                        <a:solidFill>
                          <a:srgbClr val="002060"/>
                        </a:solidFill>
                        <a:latin typeface="Calibri"/>
                      </a:endParaRPr>
                    </a:p>
                  </a:txBody>
                  <a:tcPr marL="9525" marR="9525" marT="9525" marB="0" anchor="b">
                    <a:lnL>
                      <a:noFill/>
                    </a:lnL>
                    <a:lnR>
                      <a:noFill/>
                    </a:lnR>
                    <a:lnT>
                      <a:noFill/>
                    </a:lnT>
                    <a:lnB>
                      <a:noFill/>
                    </a:lnB>
                  </a:tcPr>
                </a:tc>
                <a:tc>
                  <a:txBody>
                    <a:bodyPr/>
                    <a:lstStyle/>
                    <a:p>
                      <a:pPr algn="ctr" fontAlgn="b"/>
                      <a:endParaRPr lang="en-US" sz="1800" b="1" i="0" u="none" strike="noStrike" dirty="0">
                        <a:solidFill>
                          <a:srgbClr val="002060"/>
                        </a:solidFill>
                        <a:latin typeface="Calibri"/>
                      </a:endParaRPr>
                    </a:p>
                  </a:txBody>
                  <a:tcPr marL="9525" marR="9525" marT="9525" marB="0" anchor="b">
                    <a:lnL>
                      <a:noFill/>
                    </a:lnL>
                    <a:lnR>
                      <a:noFill/>
                    </a:lnR>
                    <a:lnT>
                      <a:noFill/>
                    </a:lnT>
                    <a:lnB>
                      <a:noFill/>
                    </a:lnB>
                  </a:tcPr>
                </a:tc>
              </a:tr>
              <a:tr h="399832">
                <a:tc>
                  <a:txBody>
                    <a:bodyPr/>
                    <a:lstStyle/>
                    <a:p>
                      <a:pPr algn="l" fontAlgn="b"/>
                      <a:r>
                        <a:rPr lang="en-US" sz="1800" b="1" i="0" u="none" strike="noStrike">
                          <a:solidFill>
                            <a:srgbClr val="002060"/>
                          </a:solidFill>
                          <a:latin typeface="Calibri"/>
                        </a:rPr>
                        <a:t>     Property Owners </a:t>
                      </a:r>
                    </a:p>
                  </a:txBody>
                  <a:tcPr marL="9525" marR="9525" marT="9525" marB="0" anchor="b">
                    <a:lnL>
                      <a:noFill/>
                    </a:lnL>
                    <a:lnR>
                      <a:noFill/>
                    </a:lnR>
                    <a:lnT>
                      <a:noFill/>
                    </a:lnT>
                    <a:lnB>
                      <a:noFill/>
                    </a:lnB>
                  </a:tcPr>
                </a:tc>
                <a:tc>
                  <a:txBody>
                    <a:bodyPr/>
                    <a:lstStyle/>
                    <a:p>
                      <a:pPr algn="ctr" fontAlgn="b"/>
                      <a:r>
                        <a:rPr lang="en-US" sz="1800" b="1" i="0" u="none" strike="noStrike">
                          <a:solidFill>
                            <a:srgbClr val="002060"/>
                          </a:solidFill>
                          <a:latin typeface="Calibri"/>
                        </a:rPr>
                        <a:t>      302,973 </a:t>
                      </a:r>
                    </a:p>
                  </a:txBody>
                  <a:tcPr marL="9525" marR="9525" marT="9525" marB="0" anchor="b">
                    <a:lnL>
                      <a:noFill/>
                    </a:lnL>
                    <a:lnR>
                      <a:noFill/>
                    </a:lnR>
                    <a:lnT>
                      <a:noFill/>
                    </a:lnT>
                    <a:lnB>
                      <a:noFill/>
                    </a:lnB>
                  </a:tcPr>
                </a:tc>
                <a:tc>
                  <a:txBody>
                    <a:bodyPr/>
                    <a:lstStyle/>
                    <a:p>
                      <a:pPr algn="ctr" fontAlgn="b"/>
                      <a:endParaRPr lang="en-US" sz="1800" b="1" i="0" u="none" strike="noStrike" dirty="0">
                        <a:solidFill>
                          <a:srgbClr val="002060"/>
                        </a:solidFill>
                        <a:latin typeface="Calibri"/>
                      </a:endParaRPr>
                    </a:p>
                  </a:txBody>
                  <a:tcPr marL="9525" marR="9525" marT="9525" marB="0" anchor="b">
                    <a:lnL>
                      <a:noFill/>
                    </a:lnL>
                    <a:lnR>
                      <a:noFill/>
                    </a:lnR>
                    <a:lnT>
                      <a:noFill/>
                    </a:lnT>
                    <a:lnB>
                      <a:noFill/>
                    </a:lnB>
                  </a:tcPr>
                </a:tc>
              </a:tr>
              <a:tr h="399832">
                <a:tc>
                  <a:txBody>
                    <a:bodyPr/>
                    <a:lstStyle/>
                    <a:p>
                      <a:pPr algn="l" fontAlgn="b"/>
                      <a:r>
                        <a:rPr lang="en-US" sz="1800" b="1" i="0" u="none" strike="noStrike">
                          <a:solidFill>
                            <a:srgbClr val="002060"/>
                          </a:solidFill>
                          <a:latin typeface="Calibri"/>
                        </a:rPr>
                        <a:t>     State of Georgia </a:t>
                      </a:r>
                    </a:p>
                  </a:txBody>
                  <a:tcPr marL="9525" marR="9525" marT="9525" marB="0" anchor="b">
                    <a:lnL>
                      <a:noFill/>
                    </a:lnL>
                    <a:lnR>
                      <a:noFill/>
                    </a:lnR>
                    <a:lnT>
                      <a:noFill/>
                    </a:lnT>
                    <a:lnB>
                      <a:noFill/>
                    </a:lnB>
                  </a:tcPr>
                </a:tc>
                <a:tc>
                  <a:txBody>
                    <a:bodyPr/>
                    <a:lstStyle/>
                    <a:p>
                      <a:pPr algn="ctr" fontAlgn="b"/>
                      <a:r>
                        <a:rPr lang="en-US" sz="1800" b="1" i="0" u="none" strike="noStrike">
                          <a:solidFill>
                            <a:srgbClr val="002060"/>
                          </a:solidFill>
                          <a:latin typeface="Calibri"/>
                        </a:rPr>
                        <a:t>      118,000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1800" b="1" i="0" u="none" strike="noStrike" dirty="0">
                        <a:solidFill>
                          <a:srgbClr val="002060"/>
                        </a:solidFill>
                        <a:latin typeface="Calibri"/>
                      </a:endParaRPr>
                    </a:p>
                  </a:txBody>
                  <a:tcPr marL="9525" marR="9525" marT="9525" marB="0" anchor="b">
                    <a:lnL>
                      <a:noFill/>
                    </a:lnL>
                    <a:lnR>
                      <a:noFill/>
                    </a:lnR>
                    <a:lnT>
                      <a:noFill/>
                    </a:lnT>
                    <a:lnB>
                      <a:noFill/>
                    </a:lnB>
                  </a:tcPr>
                </a:tc>
              </a:tr>
              <a:tr h="419825">
                <a:tc>
                  <a:txBody>
                    <a:bodyPr/>
                    <a:lstStyle/>
                    <a:p>
                      <a:pPr algn="l" fontAlgn="b"/>
                      <a:endParaRPr lang="en-US" sz="1800" b="1" i="0" u="none" strike="noStrike">
                        <a:solidFill>
                          <a:srgbClr val="002060"/>
                        </a:solidFill>
                        <a:latin typeface="Calibri"/>
                      </a:endParaRPr>
                    </a:p>
                  </a:txBody>
                  <a:tcPr marL="9525" marR="9525" marT="9525" marB="0" anchor="b">
                    <a:lnL>
                      <a:noFill/>
                    </a:lnL>
                    <a:lnR>
                      <a:noFill/>
                    </a:lnR>
                    <a:lnT>
                      <a:noFill/>
                    </a:lnT>
                    <a:lnB>
                      <a:noFill/>
                    </a:lnB>
                  </a:tcPr>
                </a:tc>
                <a:tc>
                  <a:txBody>
                    <a:bodyPr/>
                    <a:lstStyle/>
                    <a:p>
                      <a:pPr algn="ctr" fontAlgn="b"/>
                      <a:r>
                        <a:rPr lang="en-US" sz="1800" b="1" i="0" u="none" strike="noStrike">
                          <a:solidFill>
                            <a:srgbClr val="002060"/>
                          </a:solidFill>
                          <a:latin typeface="Calibri"/>
                        </a:rPr>
                        <a:t>      420,973 </a:t>
                      </a: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endParaRPr lang="en-US" sz="1800" b="1" i="0" u="none" strike="noStrike" dirty="0">
                        <a:solidFill>
                          <a:srgbClr val="002060"/>
                        </a:solidFill>
                        <a:latin typeface="Calibri"/>
                      </a:endParaRPr>
                    </a:p>
                  </a:txBody>
                  <a:tcPr marL="9525" marR="9525" marT="9525" marB="0" anchor="b">
                    <a:lnL>
                      <a:noFill/>
                    </a:lnL>
                    <a:lnR>
                      <a:noFill/>
                    </a:lnR>
                    <a:lnT>
                      <a:noFill/>
                    </a:lnT>
                    <a:lnB>
                      <a:noFill/>
                    </a:lnB>
                  </a:tcPr>
                </a:tc>
              </a:tr>
            </a:tbl>
          </a:graphicData>
        </a:graphic>
      </p:graphicFrame>
    </p:spTree>
  </p:cSld>
  <p:clrMapOvr>
    <a:masterClrMapping/>
  </p:clrMapOvr>
  <p:transition spd="slow">
    <p:wipe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8382000" cy="760412"/>
          </a:xfrm>
        </p:spPr>
        <p:txBody>
          <a:bodyPr/>
          <a:lstStyle/>
          <a:p>
            <a:r>
              <a:rPr smtClean="0"/>
              <a:t>Fund Balance and Reserves</a:t>
            </a:r>
            <a:br>
              <a:rPr smtClean="0"/>
            </a:br>
            <a:endParaRPr lang="en-US" dirty="0"/>
          </a:p>
        </p:txBody>
      </p:sp>
      <p:graphicFrame>
        <p:nvGraphicFramePr>
          <p:cNvPr id="5" name="Table 4"/>
          <p:cNvGraphicFramePr>
            <a:graphicFrameLocks noGrp="1"/>
          </p:cNvGraphicFramePr>
          <p:nvPr/>
        </p:nvGraphicFramePr>
        <p:xfrm>
          <a:off x="990600" y="1066800"/>
          <a:ext cx="6019800" cy="3778545"/>
        </p:xfrm>
        <a:graphic>
          <a:graphicData uri="http://schemas.openxmlformats.org/drawingml/2006/table">
            <a:tbl>
              <a:tblPr/>
              <a:tblGrid>
                <a:gridCol w="4403372"/>
                <a:gridCol w="1616428"/>
              </a:tblGrid>
              <a:tr h="228599">
                <a:tc>
                  <a:txBody>
                    <a:bodyPr/>
                    <a:lstStyle/>
                    <a:p>
                      <a:pPr algn="l" fontAlgn="b"/>
                      <a:r>
                        <a:rPr lang="en-US" sz="1600" b="0" i="0" u="none" strike="noStrike" dirty="0">
                          <a:solidFill>
                            <a:srgbClr val="000000"/>
                          </a:solidFill>
                          <a:latin typeface="Calibri"/>
                        </a:rPr>
                        <a:t> Fund Balance, June 30, 2009 </a:t>
                      </a:r>
                    </a:p>
                  </a:txBody>
                  <a:tcPr marL="8063" marR="8063" marT="8063" marB="0" anchor="b">
                    <a:lnL>
                      <a:noFill/>
                    </a:lnL>
                    <a:lnR>
                      <a:noFill/>
                    </a:lnR>
                    <a:lnT>
                      <a:noFill/>
                    </a:lnT>
                    <a:lnB>
                      <a:noFill/>
                    </a:lnB>
                  </a:tcPr>
                </a:tc>
                <a:tc>
                  <a:txBody>
                    <a:bodyPr/>
                    <a:lstStyle/>
                    <a:p>
                      <a:pPr algn="l" fontAlgn="b"/>
                      <a:r>
                        <a:rPr lang="en-US" sz="1600" b="0" i="0" u="none" strike="noStrike" dirty="0">
                          <a:solidFill>
                            <a:srgbClr val="000000"/>
                          </a:solidFill>
                          <a:latin typeface="Calibri"/>
                        </a:rPr>
                        <a:t>   3,698,321.00 </a:t>
                      </a:r>
                    </a:p>
                  </a:txBody>
                  <a:tcPr marL="8063" marR="8063" marT="8063" marB="0" anchor="b">
                    <a:lnL>
                      <a:noFill/>
                    </a:lnL>
                    <a:lnR>
                      <a:noFill/>
                    </a:lnR>
                    <a:lnT>
                      <a:noFill/>
                    </a:lnT>
                    <a:lnB w="25400" cap="flat" cmpd="dbl" algn="ctr">
                      <a:solidFill>
                        <a:srgbClr val="000000"/>
                      </a:solidFill>
                      <a:prstDash val="solid"/>
                      <a:round/>
                      <a:headEnd type="none" w="med" len="med"/>
                      <a:tailEnd type="none" w="med" len="med"/>
                    </a:lnB>
                  </a:tcPr>
                </a:tc>
              </a:tr>
              <a:tr h="228599">
                <a:tc>
                  <a:txBody>
                    <a:bodyPr/>
                    <a:lstStyle/>
                    <a:p>
                      <a:pPr algn="l" fontAlgn="b"/>
                      <a:endParaRPr lang="en-US" sz="1600" b="0" i="0" u="none" strike="noStrike">
                        <a:solidFill>
                          <a:srgbClr val="000000"/>
                        </a:solidFill>
                        <a:latin typeface="Calibri"/>
                      </a:endParaRPr>
                    </a:p>
                  </a:txBody>
                  <a:tcPr marL="8063" marR="8063" marT="8063"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8063" marR="8063" marT="8063" marB="0" anchor="b">
                    <a:lnL>
                      <a:noFill/>
                    </a:lnL>
                    <a:lnR>
                      <a:noFill/>
                    </a:lnR>
                    <a:lnT w="25400" cap="flat" cmpd="dbl" algn="ctr">
                      <a:solidFill>
                        <a:srgbClr val="000000"/>
                      </a:solidFill>
                      <a:prstDash val="solid"/>
                      <a:round/>
                      <a:headEnd type="none" w="med" len="med"/>
                      <a:tailEnd type="none" w="med" len="med"/>
                    </a:lnT>
                    <a:lnB>
                      <a:noFill/>
                    </a:lnB>
                  </a:tcPr>
                </a:tc>
              </a:tr>
              <a:tr h="217714">
                <a:tc>
                  <a:txBody>
                    <a:bodyPr/>
                    <a:lstStyle/>
                    <a:p>
                      <a:pPr algn="l" fontAlgn="b"/>
                      <a:r>
                        <a:rPr lang="en-US" sz="1600" b="0" i="0" u="none" strike="noStrike" dirty="0">
                          <a:solidFill>
                            <a:srgbClr val="000000"/>
                          </a:solidFill>
                          <a:latin typeface="Calibri"/>
                        </a:rPr>
                        <a:t> Operating Reserve </a:t>
                      </a:r>
                    </a:p>
                  </a:txBody>
                  <a:tcPr marL="8063" marR="8063" marT="8063"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8063" marR="8063" marT="8063" marB="0" anchor="b">
                    <a:lnL>
                      <a:noFill/>
                    </a:lnL>
                    <a:lnR>
                      <a:noFill/>
                    </a:lnR>
                    <a:lnT>
                      <a:noFill/>
                    </a:lnT>
                    <a:lnB>
                      <a:noFill/>
                    </a:lnB>
                  </a:tcPr>
                </a:tc>
              </a:tr>
              <a:tr h="217714">
                <a:tc>
                  <a:txBody>
                    <a:bodyPr/>
                    <a:lstStyle/>
                    <a:p>
                      <a:pPr algn="l" fontAlgn="b"/>
                      <a:r>
                        <a:rPr lang="en-US" sz="1600" b="0" i="0" u="none" strike="noStrike">
                          <a:solidFill>
                            <a:srgbClr val="000000"/>
                          </a:solidFill>
                          <a:latin typeface="Calibri"/>
                        </a:rPr>
                        <a:t> 30% Expenditures of $9,585,749 </a:t>
                      </a:r>
                    </a:p>
                  </a:txBody>
                  <a:tcPr marL="8063" marR="8063" marT="8063" marB="0" anchor="b">
                    <a:lnL>
                      <a:noFill/>
                    </a:lnL>
                    <a:lnR>
                      <a:noFill/>
                    </a:lnR>
                    <a:lnT>
                      <a:noFill/>
                    </a:lnT>
                    <a:lnB>
                      <a:noFill/>
                    </a:lnB>
                  </a:tcPr>
                </a:tc>
                <a:tc>
                  <a:txBody>
                    <a:bodyPr/>
                    <a:lstStyle/>
                    <a:p>
                      <a:pPr algn="l" fontAlgn="b"/>
                      <a:r>
                        <a:rPr lang="en-US" sz="1600" b="0" i="0" u="none" strike="noStrike">
                          <a:solidFill>
                            <a:srgbClr val="000000"/>
                          </a:solidFill>
                          <a:latin typeface="Calibri"/>
                        </a:rPr>
                        <a:t>   2,875,724.70 </a:t>
                      </a:r>
                    </a:p>
                  </a:txBody>
                  <a:tcPr marL="8063" marR="8063" marT="8063" marB="0" anchor="b">
                    <a:lnL>
                      <a:noFill/>
                    </a:lnL>
                    <a:lnR>
                      <a:noFill/>
                    </a:lnR>
                    <a:lnT>
                      <a:noFill/>
                    </a:lnT>
                    <a:lnB>
                      <a:noFill/>
                    </a:lnB>
                  </a:tcPr>
                </a:tc>
              </a:tr>
              <a:tr h="217714">
                <a:tc>
                  <a:txBody>
                    <a:bodyPr/>
                    <a:lstStyle/>
                    <a:p>
                      <a:pPr algn="l" fontAlgn="b"/>
                      <a:endParaRPr lang="en-US" sz="1600" b="0" i="0" u="none" strike="noStrike" dirty="0">
                        <a:solidFill>
                          <a:srgbClr val="000000"/>
                        </a:solidFill>
                        <a:latin typeface="Calibri"/>
                      </a:endParaRPr>
                    </a:p>
                  </a:txBody>
                  <a:tcPr marL="8063" marR="8063" marT="8063"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8063" marR="8063" marT="8063" marB="0" anchor="b">
                    <a:lnL>
                      <a:noFill/>
                    </a:lnL>
                    <a:lnR>
                      <a:noFill/>
                    </a:lnR>
                    <a:lnT>
                      <a:noFill/>
                    </a:lnT>
                    <a:lnB>
                      <a:noFill/>
                    </a:lnB>
                  </a:tcPr>
                </a:tc>
              </a:tr>
              <a:tr h="217714">
                <a:tc>
                  <a:txBody>
                    <a:bodyPr/>
                    <a:lstStyle/>
                    <a:p>
                      <a:pPr algn="l" fontAlgn="b"/>
                      <a:r>
                        <a:rPr lang="en-US" sz="1600" b="0" i="0" u="none" strike="noStrike">
                          <a:solidFill>
                            <a:srgbClr val="000000"/>
                          </a:solidFill>
                          <a:latin typeface="Calibri"/>
                        </a:rPr>
                        <a:t> Capital Improvement Reserve </a:t>
                      </a:r>
                    </a:p>
                  </a:txBody>
                  <a:tcPr marL="8063" marR="8063" marT="8063" marB="0" anchor="b">
                    <a:lnL>
                      <a:noFill/>
                    </a:lnL>
                    <a:lnR>
                      <a:noFill/>
                    </a:lnR>
                    <a:lnT>
                      <a:noFill/>
                    </a:lnT>
                    <a:lnB>
                      <a:noFill/>
                    </a:lnB>
                  </a:tcPr>
                </a:tc>
                <a:tc>
                  <a:txBody>
                    <a:bodyPr/>
                    <a:lstStyle/>
                    <a:p>
                      <a:pPr algn="l" fontAlgn="b"/>
                      <a:r>
                        <a:rPr lang="en-US" sz="1600" b="0" i="0" u="none" strike="noStrike">
                          <a:solidFill>
                            <a:srgbClr val="000000"/>
                          </a:solidFill>
                          <a:latin typeface="Calibri"/>
                        </a:rPr>
                        <a:t>       250,000.00 </a:t>
                      </a:r>
                    </a:p>
                  </a:txBody>
                  <a:tcPr marL="8063" marR="8063" marT="8063" marB="0" anchor="b">
                    <a:lnL>
                      <a:noFill/>
                    </a:lnL>
                    <a:lnR>
                      <a:noFill/>
                    </a:lnR>
                    <a:lnT>
                      <a:noFill/>
                    </a:lnT>
                    <a:lnB>
                      <a:noFill/>
                    </a:lnB>
                  </a:tcPr>
                </a:tc>
              </a:tr>
              <a:tr h="217714">
                <a:tc>
                  <a:txBody>
                    <a:bodyPr/>
                    <a:lstStyle/>
                    <a:p>
                      <a:pPr algn="l" fontAlgn="b"/>
                      <a:endParaRPr lang="en-US" sz="1600" b="0" i="0" u="none" strike="noStrike">
                        <a:solidFill>
                          <a:srgbClr val="000000"/>
                        </a:solidFill>
                        <a:latin typeface="Calibri"/>
                      </a:endParaRPr>
                    </a:p>
                  </a:txBody>
                  <a:tcPr marL="8063" marR="8063" marT="8063"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8063" marR="8063" marT="8063" marB="0" anchor="b">
                    <a:lnL>
                      <a:noFill/>
                    </a:lnL>
                    <a:lnR>
                      <a:noFill/>
                    </a:lnR>
                    <a:lnT>
                      <a:noFill/>
                    </a:lnT>
                    <a:lnB>
                      <a:noFill/>
                    </a:lnB>
                  </a:tcPr>
                </a:tc>
              </a:tr>
              <a:tr h="217714">
                <a:tc>
                  <a:txBody>
                    <a:bodyPr/>
                    <a:lstStyle/>
                    <a:p>
                      <a:pPr algn="l" fontAlgn="b"/>
                      <a:r>
                        <a:rPr lang="en-US" sz="1600" b="0" i="0" u="none" strike="noStrike">
                          <a:solidFill>
                            <a:srgbClr val="000000"/>
                          </a:solidFill>
                          <a:latin typeface="Calibri"/>
                        </a:rPr>
                        <a:t> Vehicle Replacement Reserve </a:t>
                      </a:r>
                    </a:p>
                  </a:txBody>
                  <a:tcPr marL="8063" marR="8063" marT="8063" marB="0" anchor="b">
                    <a:lnL>
                      <a:noFill/>
                    </a:lnL>
                    <a:lnR>
                      <a:noFill/>
                    </a:lnR>
                    <a:lnT>
                      <a:noFill/>
                    </a:lnT>
                    <a:lnB>
                      <a:noFill/>
                    </a:lnB>
                  </a:tcPr>
                </a:tc>
                <a:tc>
                  <a:txBody>
                    <a:bodyPr/>
                    <a:lstStyle/>
                    <a:p>
                      <a:pPr algn="l" fontAlgn="b"/>
                      <a:r>
                        <a:rPr lang="en-US" sz="1600" b="0" i="0" u="none" strike="noStrike">
                          <a:solidFill>
                            <a:srgbClr val="000000"/>
                          </a:solidFill>
                          <a:latin typeface="Calibri"/>
                        </a:rPr>
                        <a:t>       250,000.00 </a:t>
                      </a:r>
                    </a:p>
                  </a:txBody>
                  <a:tcPr marL="8063" marR="8063" marT="8063" marB="0" anchor="b">
                    <a:lnL>
                      <a:noFill/>
                    </a:lnL>
                    <a:lnR>
                      <a:noFill/>
                    </a:lnR>
                    <a:lnT>
                      <a:noFill/>
                    </a:lnT>
                    <a:lnB>
                      <a:noFill/>
                    </a:lnB>
                  </a:tcPr>
                </a:tc>
              </a:tr>
              <a:tr h="217714">
                <a:tc>
                  <a:txBody>
                    <a:bodyPr/>
                    <a:lstStyle/>
                    <a:p>
                      <a:pPr algn="l" fontAlgn="b"/>
                      <a:endParaRPr lang="en-US" sz="1600" b="0" i="0" u="none" strike="noStrike">
                        <a:solidFill>
                          <a:srgbClr val="000000"/>
                        </a:solidFill>
                        <a:latin typeface="Calibri"/>
                      </a:endParaRPr>
                    </a:p>
                  </a:txBody>
                  <a:tcPr marL="8063" marR="8063" marT="8063"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8063" marR="8063" marT="8063" marB="0" anchor="b">
                    <a:lnL>
                      <a:noFill/>
                    </a:lnL>
                    <a:lnR>
                      <a:noFill/>
                    </a:lnR>
                    <a:lnT>
                      <a:noFill/>
                    </a:lnT>
                    <a:lnB>
                      <a:noFill/>
                    </a:lnB>
                  </a:tcPr>
                </a:tc>
              </a:tr>
              <a:tr h="217714">
                <a:tc>
                  <a:txBody>
                    <a:bodyPr/>
                    <a:lstStyle/>
                    <a:p>
                      <a:pPr algn="l" fontAlgn="b"/>
                      <a:r>
                        <a:rPr lang="en-US" sz="1600" b="0" i="0" u="none" strike="noStrike">
                          <a:solidFill>
                            <a:srgbClr val="000000"/>
                          </a:solidFill>
                          <a:latin typeface="Calibri"/>
                        </a:rPr>
                        <a:t> Debt Retirement Reserve </a:t>
                      </a:r>
                    </a:p>
                  </a:txBody>
                  <a:tcPr marL="8063" marR="8063" marT="8063" marB="0" anchor="b">
                    <a:lnL>
                      <a:noFill/>
                    </a:lnL>
                    <a:lnR>
                      <a:noFill/>
                    </a:lnR>
                    <a:lnT>
                      <a:noFill/>
                    </a:lnT>
                    <a:lnB>
                      <a:noFill/>
                    </a:lnB>
                  </a:tcPr>
                </a:tc>
                <a:tc>
                  <a:txBody>
                    <a:bodyPr/>
                    <a:lstStyle/>
                    <a:p>
                      <a:pPr algn="l" fontAlgn="b"/>
                      <a:r>
                        <a:rPr lang="en-US" sz="1600" b="0" i="0" u="none" strike="noStrike">
                          <a:solidFill>
                            <a:srgbClr val="000000"/>
                          </a:solidFill>
                          <a:latin typeface="Calibri"/>
                        </a:rPr>
                        <a:t>       250,000.00 </a:t>
                      </a:r>
                    </a:p>
                  </a:txBody>
                  <a:tcPr marL="8063" marR="8063" marT="8063" marB="0" anchor="b">
                    <a:lnL>
                      <a:noFill/>
                    </a:lnL>
                    <a:lnR>
                      <a:noFill/>
                    </a:lnR>
                    <a:lnT>
                      <a:noFill/>
                    </a:lnT>
                    <a:lnB>
                      <a:noFill/>
                    </a:lnB>
                  </a:tcPr>
                </a:tc>
              </a:tr>
              <a:tr h="217714">
                <a:tc>
                  <a:txBody>
                    <a:bodyPr/>
                    <a:lstStyle/>
                    <a:p>
                      <a:pPr algn="l" fontAlgn="b"/>
                      <a:endParaRPr lang="en-US" sz="1600" b="0" i="0" u="none" strike="noStrike">
                        <a:solidFill>
                          <a:srgbClr val="000000"/>
                        </a:solidFill>
                        <a:latin typeface="Calibri"/>
                      </a:endParaRPr>
                    </a:p>
                  </a:txBody>
                  <a:tcPr marL="8063" marR="8063" marT="8063"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8063" marR="8063" marT="8063" marB="0" anchor="b">
                    <a:lnL>
                      <a:noFill/>
                    </a:lnL>
                    <a:lnR>
                      <a:noFill/>
                    </a:lnR>
                    <a:lnT>
                      <a:noFill/>
                    </a:lnT>
                    <a:lnB>
                      <a:noFill/>
                    </a:lnB>
                  </a:tcPr>
                </a:tc>
              </a:tr>
              <a:tr h="217714">
                <a:tc>
                  <a:txBody>
                    <a:bodyPr/>
                    <a:lstStyle/>
                    <a:p>
                      <a:pPr algn="l" fontAlgn="b"/>
                      <a:r>
                        <a:rPr lang="en-US" sz="1600" b="0" i="0" u="none" strike="noStrike">
                          <a:solidFill>
                            <a:srgbClr val="000000"/>
                          </a:solidFill>
                          <a:latin typeface="Calibri"/>
                        </a:rPr>
                        <a:t> Unreserved </a:t>
                      </a:r>
                    </a:p>
                  </a:txBody>
                  <a:tcPr marL="8063" marR="8063" marT="8063" marB="0" anchor="b">
                    <a:lnL>
                      <a:noFill/>
                    </a:lnL>
                    <a:lnR>
                      <a:noFill/>
                    </a:lnR>
                    <a:lnT>
                      <a:noFill/>
                    </a:lnT>
                    <a:lnB>
                      <a:noFill/>
                    </a:lnB>
                  </a:tcPr>
                </a:tc>
                <a:tc>
                  <a:txBody>
                    <a:bodyPr/>
                    <a:lstStyle/>
                    <a:p>
                      <a:pPr algn="l" fontAlgn="b"/>
                      <a:r>
                        <a:rPr lang="en-US" sz="1600" b="0" i="0" u="none" strike="noStrike">
                          <a:solidFill>
                            <a:srgbClr val="000000"/>
                          </a:solidFill>
                          <a:latin typeface="Calibri"/>
                        </a:rPr>
                        <a:t>         72,596.30 </a:t>
                      </a:r>
                    </a:p>
                  </a:txBody>
                  <a:tcPr marL="8063" marR="8063" marT="8063" marB="0" anchor="b">
                    <a:lnL>
                      <a:noFill/>
                    </a:lnL>
                    <a:lnR>
                      <a:noFill/>
                    </a:lnR>
                    <a:lnT>
                      <a:noFill/>
                    </a:lnT>
                    <a:lnB w="6350" cap="flat" cmpd="sng" algn="ctr">
                      <a:solidFill>
                        <a:srgbClr val="000000"/>
                      </a:solidFill>
                      <a:prstDash val="solid"/>
                      <a:round/>
                      <a:headEnd type="none" w="med" len="med"/>
                      <a:tailEnd type="none" w="med" len="med"/>
                    </a:lnB>
                  </a:tcPr>
                </a:tc>
              </a:tr>
              <a:tr h="217714">
                <a:tc>
                  <a:txBody>
                    <a:bodyPr/>
                    <a:lstStyle/>
                    <a:p>
                      <a:pPr algn="l" fontAlgn="b"/>
                      <a:endParaRPr lang="en-US" sz="1600" b="0" i="0" u="none" strike="noStrike">
                        <a:solidFill>
                          <a:srgbClr val="000000"/>
                        </a:solidFill>
                        <a:latin typeface="Calibri"/>
                      </a:endParaRPr>
                    </a:p>
                  </a:txBody>
                  <a:tcPr marL="8063" marR="8063" marT="8063"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8063" marR="8063" marT="8063" marB="0" anchor="b">
                    <a:lnL>
                      <a:noFill/>
                    </a:lnL>
                    <a:lnR>
                      <a:noFill/>
                    </a:lnR>
                    <a:lnT w="6350" cap="flat" cmpd="sng" algn="ctr">
                      <a:solidFill>
                        <a:srgbClr val="000000"/>
                      </a:solidFill>
                      <a:prstDash val="solid"/>
                      <a:round/>
                      <a:headEnd type="none" w="med" len="med"/>
                      <a:tailEnd type="none" w="med" len="med"/>
                    </a:lnT>
                    <a:lnB>
                      <a:noFill/>
                    </a:lnB>
                  </a:tcPr>
                </a:tc>
              </a:tr>
              <a:tr h="228599">
                <a:tc>
                  <a:txBody>
                    <a:bodyPr/>
                    <a:lstStyle/>
                    <a:p>
                      <a:pPr algn="l" fontAlgn="b"/>
                      <a:r>
                        <a:rPr lang="en-US" sz="1600" b="0" i="0" u="none" strike="noStrike">
                          <a:solidFill>
                            <a:srgbClr val="000000"/>
                          </a:solidFill>
                          <a:latin typeface="Calibri"/>
                        </a:rPr>
                        <a:t>   Total Reserves </a:t>
                      </a:r>
                    </a:p>
                  </a:txBody>
                  <a:tcPr marL="8063" marR="8063" marT="8063" marB="0" anchor="b">
                    <a:lnL>
                      <a:noFill/>
                    </a:lnL>
                    <a:lnR>
                      <a:noFill/>
                    </a:lnR>
                    <a:lnT>
                      <a:noFill/>
                    </a:lnT>
                    <a:lnB>
                      <a:noFill/>
                    </a:lnB>
                  </a:tcPr>
                </a:tc>
                <a:tc>
                  <a:txBody>
                    <a:bodyPr/>
                    <a:lstStyle/>
                    <a:p>
                      <a:pPr algn="l" fontAlgn="b"/>
                      <a:r>
                        <a:rPr lang="en-US" sz="1600" b="0" i="0" u="none" strike="noStrike">
                          <a:solidFill>
                            <a:srgbClr val="000000"/>
                          </a:solidFill>
                          <a:latin typeface="Calibri"/>
                        </a:rPr>
                        <a:t>   3,698,321.00 </a:t>
                      </a:r>
                    </a:p>
                  </a:txBody>
                  <a:tcPr marL="8063" marR="8063" marT="8063" marB="0" anchor="b">
                    <a:lnL>
                      <a:noFill/>
                    </a:lnL>
                    <a:lnR>
                      <a:noFill/>
                    </a:lnR>
                    <a:lnT>
                      <a:noFill/>
                    </a:lnT>
                    <a:lnB w="25400" cap="flat" cmpd="dbl" algn="ctr">
                      <a:solidFill>
                        <a:srgbClr val="000000"/>
                      </a:solidFill>
                      <a:prstDash val="solid"/>
                      <a:round/>
                      <a:headEnd type="none" w="med" len="med"/>
                      <a:tailEnd type="none" w="med" len="med"/>
                    </a:lnB>
                  </a:tcPr>
                </a:tc>
              </a:tr>
              <a:tr h="228599">
                <a:tc>
                  <a:txBody>
                    <a:bodyPr/>
                    <a:lstStyle/>
                    <a:p>
                      <a:pPr algn="l" fontAlgn="b"/>
                      <a:endParaRPr lang="en-US" sz="1600" b="0" i="0" u="none" strike="noStrike">
                        <a:solidFill>
                          <a:srgbClr val="000000"/>
                        </a:solidFill>
                        <a:latin typeface="Calibri"/>
                      </a:endParaRPr>
                    </a:p>
                  </a:txBody>
                  <a:tcPr marL="8063" marR="8063" marT="8063" marB="0" anchor="b">
                    <a:lnL>
                      <a:noFill/>
                    </a:lnL>
                    <a:lnR>
                      <a:noFill/>
                    </a:lnR>
                    <a:lnT>
                      <a:noFill/>
                    </a:lnT>
                    <a:lnB>
                      <a:noFill/>
                    </a:lnB>
                  </a:tcPr>
                </a:tc>
                <a:tc>
                  <a:txBody>
                    <a:bodyPr/>
                    <a:lstStyle/>
                    <a:p>
                      <a:pPr algn="l" fontAlgn="b"/>
                      <a:endParaRPr lang="en-US" sz="1600" b="0" i="0" u="none" strike="noStrike" dirty="0">
                        <a:solidFill>
                          <a:srgbClr val="000000"/>
                        </a:solidFill>
                        <a:latin typeface="Calibri"/>
                      </a:endParaRPr>
                    </a:p>
                  </a:txBody>
                  <a:tcPr marL="8063" marR="8063" marT="8063" marB="0" anchor="b">
                    <a:lnL>
                      <a:noFill/>
                    </a:lnL>
                    <a:lnR>
                      <a:noFill/>
                    </a:lnR>
                    <a:lnT w="25400" cap="flat" cmpd="dbl" algn="ctr">
                      <a:solidFill>
                        <a:srgbClr val="000000"/>
                      </a:solidFill>
                      <a:prstDash val="solid"/>
                      <a:round/>
                      <a:headEnd type="none" w="med" len="med"/>
                      <a:tailEnd type="none" w="med" len="med"/>
                    </a:lnT>
                    <a:lnB>
                      <a:noFill/>
                    </a:lnB>
                  </a:tcPr>
                </a:tc>
              </a:tr>
            </a:tbl>
          </a:graphicData>
        </a:graphic>
      </p:graphicFrame>
    </p:spTree>
  </p:cSld>
  <p:clrMapOvr>
    <a:masterClrMapping/>
  </p:clrMapOvr>
  <p:transition spd="slow">
    <p:wipe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11" name="Text Placeholder 10"/>
          <p:cNvSpPr>
            <a:spLocks noGrp="1"/>
          </p:cNvSpPr>
          <p:nvPr>
            <p:ph type="body" sz="quarter" idx="10"/>
          </p:nvPr>
        </p:nvSpPr>
        <p:spPr>
          <a:xfrm>
            <a:off x="381000" y="1411552"/>
            <a:ext cx="8382000" cy="5318379"/>
          </a:xfrm>
        </p:spPr>
        <p:txBody>
          <a:bodyPr/>
          <a:lstStyle/>
          <a:p>
            <a:pPr>
              <a:buNone/>
            </a:pPr>
            <a:r>
              <a:rPr lang="en-US" dirty="0" smtClean="0"/>
              <a:t>Revenues Breakdown</a:t>
            </a:r>
          </a:p>
          <a:p>
            <a:pPr>
              <a:buNone/>
            </a:pPr>
            <a:r>
              <a:rPr lang="en-US" dirty="0" smtClean="0"/>
              <a:t>Revenue Chart</a:t>
            </a:r>
          </a:p>
          <a:p>
            <a:pPr>
              <a:buNone/>
            </a:pPr>
            <a:r>
              <a:rPr lang="en-US" dirty="0" smtClean="0"/>
              <a:t>Expenditures Breakdown</a:t>
            </a:r>
          </a:p>
          <a:p>
            <a:pPr>
              <a:buNone/>
            </a:pPr>
            <a:r>
              <a:rPr lang="en-US" dirty="0" smtClean="0"/>
              <a:t>Expenditures Chart</a:t>
            </a:r>
          </a:p>
          <a:p>
            <a:pPr>
              <a:buNone/>
            </a:pPr>
            <a:r>
              <a:rPr lang="en-US" dirty="0" smtClean="0"/>
              <a:t>Estimated Year Ending June 30, 2009</a:t>
            </a:r>
          </a:p>
          <a:p>
            <a:pPr>
              <a:buNone/>
            </a:pPr>
            <a:r>
              <a:rPr lang="en-US" dirty="0" smtClean="0"/>
              <a:t>Schedule of Taxes</a:t>
            </a:r>
          </a:p>
          <a:p>
            <a:pPr>
              <a:buNone/>
            </a:pPr>
            <a:r>
              <a:rPr lang="en-US" dirty="0" smtClean="0"/>
              <a:t>Schedule of Taxes Chart</a:t>
            </a:r>
          </a:p>
          <a:p>
            <a:pPr>
              <a:buNone/>
            </a:pPr>
            <a:r>
              <a:rPr lang="en-US" dirty="0" smtClean="0"/>
              <a:t>2008 Tax Digest</a:t>
            </a:r>
          </a:p>
          <a:p>
            <a:pPr>
              <a:buNone/>
            </a:pPr>
            <a:r>
              <a:rPr lang="en-US" dirty="0" smtClean="0"/>
              <a:t>Accounts Receivable – Property Taxes</a:t>
            </a:r>
          </a:p>
          <a:p>
            <a:pPr>
              <a:buNone/>
            </a:pPr>
            <a:r>
              <a:rPr lang="en-US" dirty="0" smtClean="0"/>
              <a:t>Fund Balances and Reserves</a:t>
            </a:r>
            <a:endParaRPr lang="en-US" dirty="0"/>
          </a:p>
        </p:txBody>
      </p:sp>
    </p:spTree>
  </p:cSld>
  <p:clrMapOvr>
    <a:masterClrMapping/>
  </p:clrMapOvr>
  <p:transition spd="slow">
    <p:wipe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fontScale="90000"/>
          </a:bodyPr>
          <a:lstStyle/>
          <a:p>
            <a:r>
              <a:rPr lang="en-US" dirty="0" smtClean="0"/>
              <a:t>Revenues Breakdown</a:t>
            </a:r>
            <a:br>
              <a:rPr lang="en-US" dirty="0" smtClean="0"/>
            </a:br>
            <a:endParaRPr lang="en-US" dirty="0">
              <a:solidFill>
                <a:schemeClr val="accent2"/>
              </a:solidFill>
            </a:endParaRPr>
          </a:p>
        </p:txBody>
      </p:sp>
      <p:graphicFrame>
        <p:nvGraphicFramePr>
          <p:cNvPr id="5" name="Table 4"/>
          <p:cNvGraphicFramePr>
            <a:graphicFrameLocks noGrp="1"/>
          </p:cNvGraphicFramePr>
          <p:nvPr/>
        </p:nvGraphicFramePr>
        <p:xfrm>
          <a:off x="457200" y="1524000"/>
          <a:ext cx="8305800" cy="4648200"/>
        </p:xfrm>
        <a:graphic>
          <a:graphicData uri="http://schemas.openxmlformats.org/drawingml/2006/table">
            <a:tbl>
              <a:tblPr/>
              <a:tblGrid>
                <a:gridCol w="5997069"/>
                <a:gridCol w="2308731"/>
              </a:tblGrid>
              <a:tr h="309880">
                <a:tc>
                  <a:txBody>
                    <a:bodyPr/>
                    <a:lstStyle/>
                    <a:p>
                      <a:pPr algn="l" fontAlgn="b"/>
                      <a:endParaRPr lang="en-US" sz="1800" b="0" i="0" u="none" strike="noStrike" dirty="0">
                        <a:solidFill>
                          <a:srgbClr val="002060"/>
                        </a:solidFill>
                        <a:latin typeface="Arial"/>
                      </a:endParaRPr>
                    </a:p>
                  </a:txBody>
                  <a:tcPr marL="9525" marR="9525" marT="9525" marB="0" anchor="b">
                    <a:lnL>
                      <a:noFill/>
                    </a:lnL>
                    <a:lnR>
                      <a:noFill/>
                    </a:lnR>
                    <a:lnT>
                      <a:noFill/>
                    </a:lnT>
                    <a:lnB>
                      <a:noFill/>
                    </a:lnB>
                  </a:tcPr>
                </a:tc>
                <a:tc>
                  <a:txBody>
                    <a:bodyPr/>
                    <a:lstStyle/>
                    <a:p>
                      <a:pPr algn="ctr" fontAlgn="b"/>
                      <a:r>
                        <a:rPr lang="en-US" sz="1800" b="1" i="0" u="none" strike="noStrike">
                          <a:solidFill>
                            <a:srgbClr val="002060"/>
                          </a:solidFill>
                          <a:latin typeface="Arial"/>
                        </a:rPr>
                        <a:t> Nine Months </a:t>
                      </a:r>
                    </a:p>
                  </a:txBody>
                  <a:tcPr marL="9525" marR="9525" marT="9525" marB="0" anchor="b">
                    <a:lnL>
                      <a:noFill/>
                    </a:lnL>
                    <a:lnR>
                      <a:noFill/>
                    </a:lnR>
                    <a:lnT>
                      <a:noFill/>
                    </a:lnT>
                    <a:lnB>
                      <a:noFill/>
                    </a:lnB>
                  </a:tcPr>
                </a:tc>
              </a:tr>
              <a:tr h="309880">
                <a:tc>
                  <a:txBody>
                    <a:bodyPr/>
                    <a:lstStyle/>
                    <a:p>
                      <a:pPr algn="l" fontAlgn="b"/>
                      <a:r>
                        <a:rPr lang="en-US" sz="1800" b="1" i="0" u="none" strike="noStrike" dirty="0">
                          <a:solidFill>
                            <a:srgbClr val="002060"/>
                          </a:solidFill>
                          <a:latin typeface="Arial"/>
                        </a:rPr>
                        <a:t> General Fund </a:t>
                      </a:r>
                    </a:p>
                  </a:txBody>
                  <a:tcPr marL="9525" marR="9525" marT="9525" marB="0" anchor="b">
                    <a:lnL>
                      <a:noFill/>
                    </a:lnL>
                    <a:lnR>
                      <a:noFill/>
                    </a:lnR>
                    <a:lnT>
                      <a:noFill/>
                    </a:lnT>
                    <a:lnB>
                      <a:noFill/>
                    </a:lnB>
                  </a:tcPr>
                </a:tc>
                <a:tc>
                  <a:txBody>
                    <a:bodyPr/>
                    <a:lstStyle/>
                    <a:p>
                      <a:pPr algn="ctr" fontAlgn="b"/>
                      <a:r>
                        <a:rPr lang="en-US" sz="1800" b="1" i="0" u="none" strike="noStrike">
                          <a:solidFill>
                            <a:srgbClr val="002060"/>
                          </a:solidFill>
                          <a:latin typeface="Arial"/>
                        </a:rPr>
                        <a:t> Ended </a:t>
                      </a:r>
                    </a:p>
                  </a:txBody>
                  <a:tcPr marL="9525" marR="9525" marT="9525" marB="0" anchor="b">
                    <a:lnL>
                      <a:noFill/>
                    </a:lnL>
                    <a:lnR>
                      <a:noFill/>
                    </a:lnR>
                    <a:lnT>
                      <a:noFill/>
                    </a:lnT>
                    <a:lnB>
                      <a:noFill/>
                    </a:lnB>
                  </a:tcPr>
                </a:tc>
              </a:tr>
              <a:tr h="309880">
                <a:tc>
                  <a:txBody>
                    <a:bodyPr/>
                    <a:lstStyle/>
                    <a:p>
                      <a:pPr algn="l" fontAlgn="b"/>
                      <a:endParaRPr lang="en-US" sz="1800" b="0" i="0" u="none" strike="noStrike" dirty="0">
                        <a:solidFill>
                          <a:srgbClr val="002060"/>
                        </a:solidFill>
                        <a:latin typeface="Arial"/>
                      </a:endParaRPr>
                    </a:p>
                  </a:txBody>
                  <a:tcPr marL="9525" marR="9525" marT="9525" marB="0" anchor="b">
                    <a:lnL>
                      <a:noFill/>
                    </a:lnL>
                    <a:lnR>
                      <a:noFill/>
                    </a:lnR>
                    <a:lnT>
                      <a:noFill/>
                    </a:lnT>
                    <a:lnB>
                      <a:noFill/>
                    </a:lnB>
                  </a:tcPr>
                </a:tc>
                <a:tc>
                  <a:txBody>
                    <a:bodyPr/>
                    <a:lstStyle/>
                    <a:p>
                      <a:pPr algn="ctr" fontAlgn="b"/>
                      <a:r>
                        <a:rPr lang="en-US" sz="1800" b="1" i="0" u="none" strike="noStrike">
                          <a:solidFill>
                            <a:srgbClr val="002060"/>
                          </a:solidFill>
                          <a:latin typeface="Arial"/>
                        </a:rPr>
                        <a:t> March 31, 2009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309880">
                <a:tc>
                  <a:txBody>
                    <a:bodyPr/>
                    <a:lstStyle/>
                    <a:p>
                      <a:pPr algn="l" fontAlgn="b"/>
                      <a:r>
                        <a:rPr lang="en-US" sz="1800" b="1" i="0" u="none" strike="noStrike" dirty="0">
                          <a:solidFill>
                            <a:srgbClr val="002060"/>
                          </a:solidFill>
                          <a:latin typeface="Arial"/>
                        </a:rPr>
                        <a:t> Receipts: </a:t>
                      </a:r>
                    </a:p>
                  </a:txBody>
                  <a:tcPr marL="9525" marR="9525" marT="9525" marB="0" anchor="b">
                    <a:lnL>
                      <a:noFill/>
                    </a:lnL>
                    <a:lnR>
                      <a:noFill/>
                    </a:lnR>
                    <a:lnT>
                      <a:noFill/>
                    </a:lnT>
                    <a:lnB>
                      <a:noFill/>
                    </a:lnB>
                  </a:tcPr>
                </a:tc>
                <a:tc>
                  <a:txBody>
                    <a:bodyPr/>
                    <a:lstStyle/>
                    <a:p>
                      <a:pPr algn="r" fontAlgn="b"/>
                      <a:endParaRPr lang="en-US" sz="1800" b="1" i="0" u="none" strike="noStrike" dirty="0">
                        <a:solidFill>
                          <a:srgbClr val="002060"/>
                        </a:solidFill>
                        <a:latin typeface="Arial"/>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r h="309880">
                <a:tc>
                  <a:txBody>
                    <a:bodyPr/>
                    <a:lstStyle/>
                    <a:p>
                      <a:pPr algn="l" fontAlgn="b"/>
                      <a:r>
                        <a:rPr lang="en-US" sz="1800" b="1" i="0" u="none" strike="noStrike" dirty="0">
                          <a:solidFill>
                            <a:srgbClr val="002060"/>
                          </a:solidFill>
                          <a:latin typeface="Arial"/>
                        </a:rPr>
                        <a:t>  Taxes </a:t>
                      </a:r>
                    </a:p>
                  </a:txBody>
                  <a:tcPr marL="9525" marR="9525" marT="9525" marB="0" anchor="b">
                    <a:lnL>
                      <a:noFill/>
                    </a:lnL>
                    <a:lnR>
                      <a:noFill/>
                    </a:lnR>
                    <a:lnT>
                      <a:noFill/>
                    </a:lnT>
                    <a:lnB>
                      <a:noFill/>
                    </a:lnB>
                  </a:tcPr>
                </a:tc>
                <a:tc>
                  <a:txBody>
                    <a:bodyPr/>
                    <a:lstStyle/>
                    <a:p>
                      <a:pPr algn="r" fontAlgn="b"/>
                      <a:r>
                        <a:rPr lang="en-US" sz="1800" b="1" i="0" u="none" strike="noStrike" dirty="0">
                          <a:solidFill>
                            <a:srgbClr val="002060"/>
                          </a:solidFill>
                          <a:latin typeface="Arial"/>
                        </a:rPr>
                        <a:t>          7,850,072 </a:t>
                      </a:r>
                    </a:p>
                  </a:txBody>
                  <a:tcPr marL="9525" marR="9525" marT="9525" marB="0" anchor="b">
                    <a:lnL>
                      <a:noFill/>
                    </a:lnL>
                    <a:lnR>
                      <a:noFill/>
                    </a:lnR>
                    <a:lnT>
                      <a:noFill/>
                    </a:lnT>
                    <a:lnB>
                      <a:noFill/>
                    </a:lnB>
                  </a:tcPr>
                </a:tc>
              </a:tr>
              <a:tr h="309880">
                <a:tc>
                  <a:txBody>
                    <a:bodyPr/>
                    <a:lstStyle/>
                    <a:p>
                      <a:pPr algn="l" fontAlgn="b"/>
                      <a:r>
                        <a:rPr lang="en-US" sz="1800" b="1" i="0" u="none" strike="noStrike" dirty="0">
                          <a:solidFill>
                            <a:srgbClr val="002060"/>
                          </a:solidFill>
                          <a:latin typeface="Arial"/>
                        </a:rPr>
                        <a:t>  Licenses and permits </a:t>
                      </a:r>
                    </a:p>
                  </a:txBody>
                  <a:tcPr marL="9525" marR="9525" marT="9525" marB="0" anchor="b">
                    <a:lnL>
                      <a:noFill/>
                    </a:lnL>
                    <a:lnR>
                      <a:noFill/>
                    </a:lnR>
                    <a:lnT>
                      <a:noFill/>
                    </a:lnT>
                    <a:lnB>
                      <a:noFill/>
                    </a:lnB>
                  </a:tcPr>
                </a:tc>
                <a:tc>
                  <a:txBody>
                    <a:bodyPr/>
                    <a:lstStyle/>
                    <a:p>
                      <a:pPr algn="r" fontAlgn="b"/>
                      <a:r>
                        <a:rPr lang="en-US" sz="1800" b="1" i="0" u="none" strike="noStrike" dirty="0">
                          <a:solidFill>
                            <a:srgbClr val="002060"/>
                          </a:solidFill>
                          <a:latin typeface="Arial"/>
                        </a:rPr>
                        <a:t>             159,980 </a:t>
                      </a:r>
                    </a:p>
                  </a:txBody>
                  <a:tcPr marL="9525" marR="9525" marT="9525" marB="0" anchor="b">
                    <a:lnL>
                      <a:noFill/>
                    </a:lnL>
                    <a:lnR>
                      <a:noFill/>
                    </a:lnR>
                    <a:lnT>
                      <a:noFill/>
                    </a:lnT>
                    <a:lnB>
                      <a:noFill/>
                    </a:lnB>
                  </a:tcPr>
                </a:tc>
              </a:tr>
              <a:tr h="309880">
                <a:tc>
                  <a:txBody>
                    <a:bodyPr/>
                    <a:lstStyle/>
                    <a:p>
                      <a:pPr algn="l" fontAlgn="b"/>
                      <a:r>
                        <a:rPr lang="en-US" sz="1800" b="1" i="0" u="none" strike="noStrike" dirty="0">
                          <a:solidFill>
                            <a:srgbClr val="002060"/>
                          </a:solidFill>
                          <a:latin typeface="Arial"/>
                        </a:rPr>
                        <a:t>  Charge for services </a:t>
                      </a:r>
                    </a:p>
                  </a:txBody>
                  <a:tcPr marL="9525" marR="9525" marT="9525" marB="0" anchor="b">
                    <a:lnL>
                      <a:noFill/>
                    </a:lnL>
                    <a:lnR>
                      <a:noFill/>
                    </a:lnR>
                    <a:lnT>
                      <a:noFill/>
                    </a:lnT>
                    <a:lnB>
                      <a:noFill/>
                    </a:lnB>
                  </a:tcPr>
                </a:tc>
                <a:tc>
                  <a:txBody>
                    <a:bodyPr/>
                    <a:lstStyle/>
                    <a:p>
                      <a:pPr algn="r" fontAlgn="b"/>
                      <a:r>
                        <a:rPr lang="en-US" sz="1800" b="1" i="0" u="none" strike="noStrike" dirty="0">
                          <a:solidFill>
                            <a:srgbClr val="002060"/>
                          </a:solidFill>
                          <a:latin typeface="Arial"/>
                        </a:rPr>
                        <a:t>             446,916 </a:t>
                      </a:r>
                    </a:p>
                  </a:txBody>
                  <a:tcPr marL="9525" marR="9525" marT="9525" marB="0" anchor="b">
                    <a:lnL>
                      <a:noFill/>
                    </a:lnL>
                    <a:lnR>
                      <a:noFill/>
                    </a:lnR>
                    <a:lnT>
                      <a:noFill/>
                    </a:lnT>
                    <a:lnB>
                      <a:noFill/>
                    </a:lnB>
                  </a:tcPr>
                </a:tc>
              </a:tr>
              <a:tr h="309880">
                <a:tc>
                  <a:txBody>
                    <a:bodyPr/>
                    <a:lstStyle/>
                    <a:p>
                      <a:pPr algn="l" fontAlgn="b"/>
                      <a:r>
                        <a:rPr lang="en-US" sz="1800" b="1" i="0" u="none" strike="noStrike" dirty="0">
                          <a:solidFill>
                            <a:srgbClr val="002060"/>
                          </a:solidFill>
                          <a:latin typeface="Arial"/>
                        </a:rPr>
                        <a:t>  Fines and forfeitures </a:t>
                      </a:r>
                    </a:p>
                  </a:txBody>
                  <a:tcPr marL="9525" marR="9525" marT="9525" marB="0" anchor="b">
                    <a:lnL>
                      <a:noFill/>
                    </a:lnL>
                    <a:lnR>
                      <a:noFill/>
                    </a:lnR>
                    <a:lnT>
                      <a:noFill/>
                    </a:lnT>
                    <a:lnB>
                      <a:noFill/>
                    </a:lnB>
                  </a:tcPr>
                </a:tc>
                <a:tc>
                  <a:txBody>
                    <a:bodyPr/>
                    <a:lstStyle/>
                    <a:p>
                      <a:pPr algn="r" fontAlgn="b"/>
                      <a:r>
                        <a:rPr lang="en-US" sz="1800" b="1" i="0" u="none" strike="noStrike" dirty="0">
                          <a:solidFill>
                            <a:srgbClr val="002060"/>
                          </a:solidFill>
                          <a:latin typeface="Arial"/>
                        </a:rPr>
                        <a:t>             378,361 </a:t>
                      </a:r>
                    </a:p>
                  </a:txBody>
                  <a:tcPr marL="9525" marR="9525" marT="9525" marB="0" anchor="b">
                    <a:lnL>
                      <a:noFill/>
                    </a:lnL>
                    <a:lnR>
                      <a:noFill/>
                    </a:lnR>
                    <a:lnT>
                      <a:noFill/>
                    </a:lnT>
                    <a:lnB>
                      <a:noFill/>
                    </a:lnB>
                  </a:tcPr>
                </a:tc>
              </a:tr>
              <a:tr h="309880">
                <a:tc>
                  <a:txBody>
                    <a:bodyPr/>
                    <a:lstStyle/>
                    <a:p>
                      <a:pPr algn="l" fontAlgn="b"/>
                      <a:r>
                        <a:rPr lang="en-US" sz="1800" b="1" i="0" u="none" strike="noStrike" dirty="0">
                          <a:solidFill>
                            <a:srgbClr val="002060"/>
                          </a:solidFill>
                          <a:latin typeface="Arial"/>
                        </a:rPr>
                        <a:t>  Interest income </a:t>
                      </a:r>
                    </a:p>
                  </a:txBody>
                  <a:tcPr marL="9525" marR="9525" marT="9525" marB="0" anchor="b">
                    <a:lnL>
                      <a:noFill/>
                    </a:lnL>
                    <a:lnR>
                      <a:noFill/>
                    </a:lnR>
                    <a:lnT>
                      <a:noFill/>
                    </a:lnT>
                    <a:lnB>
                      <a:noFill/>
                    </a:lnB>
                  </a:tcPr>
                </a:tc>
                <a:tc>
                  <a:txBody>
                    <a:bodyPr/>
                    <a:lstStyle/>
                    <a:p>
                      <a:pPr algn="r" fontAlgn="b"/>
                      <a:r>
                        <a:rPr lang="en-US" sz="1800" b="1" i="0" u="none" strike="noStrike" dirty="0">
                          <a:solidFill>
                            <a:srgbClr val="002060"/>
                          </a:solidFill>
                          <a:latin typeface="Arial"/>
                        </a:rPr>
                        <a:t>               10,084 </a:t>
                      </a:r>
                    </a:p>
                  </a:txBody>
                  <a:tcPr marL="9525" marR="9525" marT="9525" marB="0" anchor="b">
                    <a:lnL>
                      <a:noFill/>
                    </a:lnL>
                    <a:lnR>
                      <a:noFill/>
                    </a:lnR>
                    <a:lnT>
                      <a:noFill/>
                    </a:lnT>
                    <a:lnB>
                      <a:noFill/>
                    </a:lnB>
                  </a:tcPr>
                </a:tc>
              </a:tr>
              <a:tr h="309880">
                <a:tc>
                  <a:txBody>
                    <a:bodyPr/>
                    <a:lstStyle/>
                    <a:p>
                      <a:pPr algn="l" fontAlgn="b"/>
                      <a:r>
                        <a:rPr lang="en-US" sz="1800" b="1" i="0" u="none" strike="noStrike" dirty="0">
                          <a:solidFill>
                            <a:srgbClr val="002060"/>
                          </a:solidFill>
                          <a:latin typeface="Arial"/>
                        </a:rPr>
                        <a:t>  Contributions </a:t>
                      </a:r>
                    </a:p>
                  </a:txBody>
                  <a:tcPr marL="9525" marR="9525" marT="9525" marB="0" anchor="b">
                    <a:lnL>
                      <a:noFill/>
                    </a:lnL>
                    <a:lnR>
                      <a:noFill/>
                    </a:lnR>
                    <a:lnT>
                      <a:noFill/>
                    </a:lnT>
                    <a:lnB>
                      <a:noFill/>
                    </a:lnB>
                  </a:tcPr>
                </a:tc>
                <a:tc>
                  <a:txBody>
                    <a:bodyPr/>
                    <a:lstStyle/>
                    <a:p>
                      <a:pPr algn="r" fontAlgn="b"/>
                      <a:r>
                        <a:rPr lang="en-US" sz="1800" b="1" i="0" u="none" strike="noStrike" dirty="0">
                          <a:solidFill>
                            <a:srgbClr val="002060"/>
                          </a:solidFill>
                          <a:latin typeface="Arial"/>
                        </a:rPr>
                        <a:t>               15,414 </a:t>
                      </a:r>
                    </a:p>
                  </a:txBody>
                  <a:tcPr marL="9525" marR="9525" marT="9525" marB="0" anchor="b">
                    <a:lnL>
                      <a:noFill/>
                    </a:lnL>
                    <a:lnR>
                      <a:noFill/>
                    </a:lnR>
                    <a:lnT>
                      <a:noFill/>
                    </a:lnT>
                    <a:lnB>
                      <a:noFill/>
                    </a:lnB>
                  </a:tcPr>
                </a:tc>
              </a:tr>
              <a:tr h="309880">
                <a:tc>
                  <a:txBody>
                    <a:bodyPr/>
                    <a:lstStyle/>
                    <a:p>
                      <a:pPr algn="l" fontAlgn="b"/>
                      <a:r>
                        <a:rPr lang="en-US" sz="1800" b="1" i="0" u="none" strike="noStrike" dirty="0">
                          <a:solidFill>
                            <a:srgbClr val="002060"/>
                          </a:solidFill>
                          <a:latin typeface="Arial"/>
                        </a:rPr>
                        <a:t>  Other income </a:t>
                      </a:r>
                    </a:p>
                  </a:txBody>
                  <a:tcPr marL="9525" marR="9525" marT="9525" marB="0" anchor="b">
                    <a:lnL>
                      <a:noFill/>
                    </a:lnL>
                    <a:lnR>
                      <a:noFill/>
                    </a:lnR>
                    <a:lnT>
                      <a:noFill/>
                    </a:lnT>
                    <a:lnB>
                      <a:noFill/>
                    </a:lnB>
                  </a:tcPr>
                </a:tc>
                <a:tc>
                  <a:txBody>
                    <a:bodyPr/>
                    <a:lstStyle/>
                    <a:p>
                      <a:pPr algn="r" fontAlgn="b"/>
                      <a:r>
                        <a:rPr lang="en-US" sz="1800" b="1" i="0" u="none" strike="noStrike" dirty="0">
                          <a:solidFill>
                            <a:srgbClr val="002060"/>
                          </a:solidFill>
                          <a:latin typeface="Arial"/>
                        </a:rPr>
                        <a:t>                   200 </a:t>
                      </a:r>
                    </a:p>
                  </a:txBody>
                  <a:tcPr marL="9525" marR="9525" marT="9525" marB="0" anchor="b">
                    <a:lnL>
                      <a:noFill/>
                    </a:lnL>
                    <a:lnR>
                      <a:noFill/>
                    </a:lnR>
                    <a:lnT>
                      <a:noFill/>
                    </a:lnT>
                    <a:lnB>
                      <a:noFill/>
                    </a:lnB>
                  </a:tcPr>
                </a:tc>
              </a:tr>
              <a:tr h="309880">
                <a:tc>
                  <a:txBody>
                    <a:bodyPr/>
                    <a:lstStyle/>
                    <a:p>
                      <a:pPr algn="l" fontAlgn="b"/>
                      <a:r>
                        <a:rPr lang="en-US" sz="1800" b="1" i="0" u="none" strike="noStrike" dirty="0">
                          <a:solidFill>
                            <a:srgbClr val="002060"/>
                          </a:solidFill>
                          <a:latin typeface="Arial"/>
                        </a:rPr>
                        <a:t>  Other financing sources </a:t>
                      </a:r>
                    </a:p>
                  </a:txBody>
                  <a:tcPr marL="9525" marR="9525" marT="9525" marB="0" anchor="b">
                    <a:lnL>
                      <a:noFill/>
                    </a:lnL>
                    <a:lnR>
                      <a:noFill/>
                    </a:lnR>
                    <a:lnT>
                      <a:noFill/>
                    </a:lnT>
                    <a:lnB>
                      <a:noFill/>
                    </a:lnB>
                  </a:tcPr>
                </a:tc>
                <a:tc>
                  <a:txBody>
                    <a:bodyPr/>
                    <a:lstStyle/>
                    <a:p>
                      <a:pPr algn="r" fontAlgn="b"/>
                      <a:r>
                        <a:rPr lang="en-US" sz="1800" b="1" i="0" u="none" strike="noStrike" dirty="0">
                          <a:solidFill>
                            <a:srgbClr val="002060"/>
                          </a:solidFill>
                          <a:latin typeface="Arial"/>
                        </a:rPr>
                        <a:t>             690,386 </a:t>
                      </a:r>
                    </a:p>
                  </a:txBody>
                  <a:tcPr marL="9525" marR="9525" marT="9525" marB="0" anchor="b">
                    <a:lnL>
                      <a:noFill/>
                    </a:lnL>
                    <a:lnR>
                      <a:noFill/>
                    </a:lnR>
                    <a:lnT>
                      <a:noFill/>
                    </a:lnT>
                    <a:lnB>
                      <a:noFill/>
                    </a:lnB>
                  </a:tcPr>
                </a:tc>
              </a:tr>
              <a:tr h="309880">
                <a:tc>
                  <a:txBody>
                    <a:bodyPr/>
                    <a:lstStyle/>
                    <a:p>
                      <a:pPr algn="l" fontAlgn="b"/>
                      <a:endParaRPr lang="en-US" sz="1800" b="1" i="0" u="none" strike="noStrike" dirty="0">
                        <a:solidFill>
                          <a:srgbClr val="002060"/>
                        </a:solidFill>
                        <a:latin typeface="Arial"/>
                      </a:endParaRPr>
                    </a:p>
                  </a:txBody>
                  <a:tcPr marL="9525" marR="9525" marT="9525" marB="0" anchor="b">
                    <a:lnL>
                      <a:noFill/>
                    </a:lnL>
                    <a:lnR>
                      <a:noFill/>
                    </a:lnR>
                    <a:lnT>
                      <a:noFill/>
                    </a:lnT>
                    <a:lnB>
                      <a:noFill/>
                    </a:lnB>
                  </a:tcPr>
                </a:tc>
                <a:tc>
                  <a:txBody>
                    <a:bodyPr/>
                    <a:lstStyle/>
                    <a:p>
                      <a:pPr algn="r" fontAlgn="b"/>
                      <a:endParaRPr lang="en-US" sz="1800" b="1" i="0" u="none" strike="noStrike" dirty="0">
                        <a:solidFill>
                          <a:srgbClr val="002060"/>
                        </a:solidFill>
                        <a:latin typeface="Arial"/>
                      </a:endParaRPr>
                    </a:p>
                  </a:txBody>
                  <a:tcPr marL="9525" marR="9525" marT="9525" marB="0" anchor="b">
                    <a:lnL>
                      <a:noFill/>
                    </a:lnL>
                    <a:lnR>
                      <a:noFill/>
                    </a:lnR>
                    <a:lnT>
                      <a:noFill/>
                    </a:lnT>
                    <a:lnB>
                      <a:noFill/>
                    </a:lnB>
                  </a:tcPr>
                </a:tc>
              </a:tr>
              <a:tr h="309880">
                <a:tc>
                  <a:txBody>
                    <a:bodyPr/>
                    <a:lstStyle/>
                    <a:p>
                      <a:pPr algn="l" fontAlgn="b"/>
                      <a:endParaRPr lang="en-US" sz="1800" b="1" i="0" u="none" strike="noStrike" dirty="0">
                        <a:solidFill>
                          <a:srgbClr val="002060"/>
                        </a:solidFill>
                        <a:latin typeface="Arial"/>
                      </a:endParaRPr>
                    </a:p>
                  </a:txBody>
                  <a:tcPr marL="9525" marR="9525" marT="9525" marB="0" anchor="b">
                    <a:lnL>
                      <a:noFill/>
                    </a:lnL>
                    <a:lnR>
                      <a:noFill/>
                    </a:lnR>
                    <a:lnT>
                      <a:noFill/>
                    </a:lnT>
                    <a:lnB>
                      <a:noFill/>
                    </a:lnB>
                  </a:tcPr>
                </a:tc>
                <a:tc>
                  <a:txBody>
                    <a:bodyPr/>
                    <a:lstStyle/>
                    <a:p>
                      <a:pPr algn="r" fontAlgn="b"/>
                      <a:r>
                        <a:rPr lang="en-US" sz="1800" b="1" i="0" u="none" strike="noStrike" dirty="0">
                          <a:solidFill>
                            <a:srgbClr val="002060"/>
                          </a:solidFill>
                          <a:latin typeface="Arial"/>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309880">
                <a:tc>
                  <a:txBody>
                    <a:bodyPr/>
                    <a:lstStyle/>
                    <a:p>
                      <a:pPr algn="l" fontAlgn="b"/>
                      <a:r>
                        <a:rPr lang="en-US" sz="1800" b="1" i="0" u="none" strike="noStrike" dirty="0">
                          <a:solidFill>
                            <a:srgbClr val="002060"/>
                          </a:solidFill>
                          <a:latin typeface="Arial"/>
                        </a:rPr>
                        <a:t>   Total Receipts </a:t>
                      </a:r>
                    </a:p>
                  </a:txBody>
                  <a:tcPr marL="9525" marR="9525" marT="9525" marB="0" anchor="b">
                    <a:lnL>
                      <a:noFill/>
                    </a:lnL>
                    <a:lnR>
                      <a:noFill/>
                    </a:lnR>
                    <a:lnT>
                      <a:noFill/>
                    </a:lnT>
                    <a:lnB>
                      <a:noFill/>
                    </a:lnB>
                  </a:tcPr>
                </a:tc>
                <a:tc>
                  <a:txBody>
                    <a:bodyPr/>
                    <a:lstStyle/>
                    <a:p>
                      <a:pPr algn="r" fontAlgn="b"/>
                      <a:r>
                        <a:rPr lang="en-US" sz="1800" b="1" i="0" u="none" strike="noStrike" dirty="0">
                          <a:solidFill>
                            <a:srgbClr val="002060"/>
                          </a:solidFill>
                          <a:latin typeface="Arial"/>
                        </a:rPr>
                        <a:t>          9,551,413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bl>
          </a:graphicData>
        </a:graphic>
      </p:graphicFrame>
    </p:spTree>
  </p:cSld>
  <p:clrMapOvr>
    <a:masterClrMapping/>
  </p:clrMapOvr>
  <p:transition spd="slow">
    <p:wipe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noGrp="1"/>
          </p:cNvGraphicFramePr>
          <p:nvPr/>
        </p:nvGraphicFramePr>
        <p:xfrm>
          <a:off x="241653" y="298097"/>
          <a:ext cx="8660694" cy="6261806"/>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r>
              <a:rPr smtClean="0"/>
              <a:t>Revenue Chart</a:t>
            </a:r>
            <a:endParaRPr lang="en-US" dirty="0"/>
          </a:p>
        </p:txBody>
      </p:sp>
    </p:spTree>
  </p:cSld>
  <p:clrMapOvr>
    <a:masterClrMapping/>
  </p:clrMapOvr>
  <p:transition spd="slow">
    <p:wipe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smtClean="0"/>
              <a:t>Expenditures Breakdown</a:t>
            </a:r>
            <a:endParaRPr lang="en-US" dirty="0"/>
          </a:p>
        </p:txBody>
      </p:sp>
      <p:graphicFrame>
        <p:nvGraphicFramePr>
          <p:cNvPr id="4" name="Table 3"/>
          <p:cNvGraphicFramePr>
            <a:graphicFrameLocks noGrp="1"/>
          </p:cNvGraphicFramePr>
          <p:nvPr/>
        </p:nvGraphicFramePr>
        <p:xfrm>
          <a:off x="381000" y="1066800"/>
          <a:ext cx="8382000" cy="5333988"/>
        </p:xfrm>
        <a:graphic>
          <a:graphicData uri="http://schemas.openxmlformats.org/drawingml/2006/table">
            <a:tbl>
              <a:tblPr/>
              <a:tblGrid>
                <a:gridCol w="6052088"/>
                <a:gridCol w="2329912"/>
              </a:tblGrid>
              <a:tr h="313764">
                <a:tc>
                  <a:txBody>
                    <a:bodyPr/>
                    <a:lstStyle/>
                    <a:p>
                      <a:pPr algn="l" fontAlgn="b"/>
                      <a:r>
                        <a:rPr lang="en-US" sz="1400" b="1" i="0" u="none" strike="noStrike" dirty="0">
                          <a:solidFill>
                            <a:srgbClr val="002060"/>
                          </a:solidFill>
                          <a:latin typeface="Arial"/>
                        </a:rPr>
                        <a:t> </a:t>
                      </a:r>
                      <a:r>
                        <a:rPr lang="en-US" sz="1600" b="1" i="0" u="none" strike="noStrike" dirty="0">
                          <a:solidFill>
                            <a:srgbClr val="002060"/>
                          </a:solidFill>
                          <a:latin typeface="Arial"/>
                        </a:rPr>
                        <a:t>Expenditures: </a:t>
                      </a:r>
                      <a:endParaRPr lang="en-US" sz="1400" b="1" i="0" u="none" strike="noStrike" dirty="0">
                        <a:solidFill>
                          <a:srgbClr val="002060"/>
                        </a:solidFill>
                        <a:latin typeface="Arial"/>
                      </a:endParaRPr>
                    </a:p>
                  </a:txBody>
                  <a:tcPr marL="9525" marR="9525" marT="9525" marB="0" anchor="b">
                    <a:lnL>
                      <a:noFill/>
                    </a:lnL>
                    <a:lnR>
                      <a:noFill/>
                    </a:lnR>
                    <a:lnT>
                      <a:noFill/>
                    </a:lnT>
                    <a:lnB>
                      <a:noFill/>
                    </a:lnB>
                  </a:tcPr>
                </a:tc>
                <a:tc>
                  <a:txBody>
                    <a:bodyPr/>
                    <a:lstStyle/>
                    <a:p>
                      <a:pPr algn="l" fontAlgn="b"/>
                      <a:endParaRPr lang="en-US" sz="1400" b="1" i="0" u="none" strike="noStrike">
                        <a:solidFill>
                          <a:srgbClr val="002060"/>
                        </a:solidFill>
                        <a:latin typeface="Arial"/>
                      </a:endParaRPr>
                    </a:p>
                  </a:txBody>
                  <a:tcPr marL="9525" marR="9525" marT="9525" marB="0" anchor="b">
                    <a:lnL>
                      <a:noFill/>
                    </a:lnL>
                    <a:lnR>
                      <a:noFill/>
                    </a:lnR>
                    <a:lnT>
                      <a:noFill/>
                    </a:lnT>
                    <a:lnB>
                      <a:noFill/>
                    </a:lnB>
                  </a:tcPr>
                </a:tc>
              </a:tr>
              <a:tr h="313764">
                <a:tc>
                  <a:txBody>
                    <a:bodyPr/>
                    <a:lstStyle/>
                    <a:p>
                      <a:pPr algn="l" fontAlgn="b"/>
                      <a:r>
                        <a:rPr lang="en-US" sz="1400" b="1" i="0" u="none" strike="noStrike">
                          <a:solidFill>
                            <a:srgbClr val="002060"/>
                          </a:solidFill>
                          <a:latin typeface="Arial"/>
                        </a:rPr>
                        <a:t>  Council, Mayor and Elections </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002060"/>
                          </a:solidFill>
                          <a:latin typeface="Arial"/>
                        </a:rPr>
                        <a:t>               31,445 </a:t>
                      </a:r>
                    </a:p>
                  </a:txBody>
                  <a:tcPr marL="9525" marR="9525" marT="9525" marB="0" anchor="b">
                    <a:lnL>
                      <a:noFill/>
                    </a:lnL>
                    <a:lnR>
                      <a:noFill/>
                    </a:lnR>
                    <a:lnT>
                      <a:noFill/>
                    </a:lnT>
                    <a:lnB>
                      <a:noFill/>
                    </a:lnB>
                  </a:tcPr>
                </a:tc>
              </a:tr>
              <a:tr h="313764">
                <a:tc>
                  <a:txBody>
                    <a:bodyPr/>
                    <a:lstStyle/>
                    <a:p>
                      <a:pPr algn="l" fontAlgn="b"/>
                      <a:r>
                        <a:rPr lang="en-US" sz="1400" b="1" i="0" u="none" strike="noStrike">
                          <a:solidFill>
                            <a:srgbClr val="002060"/>
                          </a:solidFill>
                          <a:latin typeface="Arial"/>
                        </a:rPr>
                        <a:t>  City Clerk </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002060"/>
                          </a:solidFill>
                          <a:latin typeface="Arial"/>
                        </a:rPr>
                        <a:t>             120,292 </a:t>
                      </a:r>
                    </a:p>
                  </a:txBody>
                  <a:tcPr marL="9525" marR="9525" marT="9525" marB="0" anchor="b">
                    <a:lnL>
                      <a:noFill/>
                    </a:lnL>
                    <a:lnR>
                      <a:noFill/>
                    </a:lnR>
                    <a:lnT>
                      <a:noFill/>
                    </a:lnT>
                    <a:lnB>
                      <a:noFill/>
                    </a:lnB>
                  </a:tcPr>
                </a:tc>
              </a:tr>
              <a:tr h="313764">
                <a:tc>
                  <a:txBody>
                    <a:bodyPr/>
                    <a:lstStyle/>
                    <a:p>
                      <a:pPr algn="l" fontAlgn="b"/>
                      <a:r>
                        <a:rPr lang="en-US" sz="1400" b="1" i="0" u="none" strike="noStrike">
                          <a:solidFill>
                            <a:srgbClr val="002060"/>
                          </a:solidFill>
                          <a:latin typeface="Arial"/>
                        </a:rPr>
                        <a:t>  Financial Administration </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002060"/>
                          </a:solidFill>
                          <a:latin typeface="Arial"/>
                        </a:rPr>
                        <a:t>          1,094,013 </a:t>
                      </a:r>
                    </a:p>
                  </a:txBody>
                  <a:tcPr marL="9525" marR="9525" marT="9525" marB="0" anchor="b">
                    <a:lnL>
                      <a:noFill/>
                    </a:lnL>
                    <a:lnR>
                      <a:noFill/>
                    </a:lnR>
                    <a:lnT>
                      <a:noFill/>
                    </a:lnT>
                    <a:lnB>
                      <a:noFill/>
                    </a:lnB>
                  </a:tcPr>
                </a:tc>
              </a:tr>
              <a:tr h="313764">
                <a:tc>
                  <a:txBody>
                    <a:bodyPr/>
                    <a:lstStyle/>
                    <a:p>
                      <a:pPr algn="l" fontAlgn="b"/>
                      <a:r>
                        <a:rPr lang="en-US" sz="1400" b="1" i="0" u="none" strike="noStrike">
                          <a:solidFill>
                            <a:srgbClr val="002060"/>
                          </a:solidFill>
                          <a:latin typeface="Arial"/>
                        </a:rPr>
                        <a:t>  Law </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002060"/>
                          </a:solidFill>
                          <a:latin typeface="Arial"/>
                        </a:rPr>
                        <a:t>             173,878 </a:t>
                      </a:r>
                    </a:p>
                  </a:txBody>
                  <a:tcPr marL="9525" marR="9525" marT="9525" marB="0" anchor="b">
                    <a:lnL>
                      <a:noFill/>
                    </a:lnL>
                    <a:lnR>
                      <a:noFill/>
                    </a:lnR>
                    <a:lnT>
                      <a:noFill/>
                    </a:lnT>
                    <a:lnB>
                      <a:noFill/>
                    </a:lnB>
                  </a:tcPr>
                </a:tc>
              </a:tr>
              <a:tr h="313764">
                <a:tc>
                  <a:txBody>
                    <a:bodyPr/>
                    <a:lstStyle/>
                    <a:p>
                      <a:pPr algn="l" fontAlgn="b"/>
                      <a:r>
                        <a:rPr lang="en-US" sz="1400" b="1" i="0" u="none" strike="noStrike">
                          <a:solidFill>
                            <a:srgbClr val="002060"/>
                          </a:solidFill>
                          <a:latin typeface="Arial"/>
                        </a:rPr>
                        <a:t>  Municipal Court </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002060"/>
                          </a:solidFill>
                          <a:latin typeface="Arial"/>
                        </a:rPr>
                        <a:t>               39,985 </a:t>
                      </a:r>
                    </a:p>
                  </a:txBody>
                  <a:tcPr marL="9525" marR="9525" marT="9525" marB="0" anchor="b">
                    <a:lnL>
                      <a:noFill/>
                    </a:lnL>
                    <a:lnR>
                      <a:noFill/>
                    </a:lnR>
                    <a:lnT>
                      <a:noFill/>
                    </a:lnT>
                    <a:lnB>
                      <a:noFill/>
                    </a:lnB>
                  </a:tcPr>
                </a:tc>
              </a:tr>
              <a:tr h="313764">
                <a:tc>
                  <a:txBody>
                    <a:bodyPr/>
                    <a:lstStyle/>
                    <a:p>
                      <a:pPr algn="l" fontAlgn="b"/>
                      <a:r>
                        <a:rPr lang="en-US" sz="1400" b="1" i="0" u="none" strike="noStrike">
                          <a:solidFill>
                            <a:srgbClr val="002060"/>
                          </a:solidFill>
                          <a:latin typeface="Arial"/>
                        </a:rPr>
                        <a:t>  Police Administration  </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002060"/>
                          </a:solidFill>
                          <a:latin typeface="Arial"/>
                        </a:rPr>
                        <a:t>          1,999,514 </a:t>
                      </a:r>
                    </a:p>
                  </a:txBody>
                  <a:tcPr marL="9525" marR="9525" marT="9525" marB="0" anchor="b">
                    <a:lnL>
                      <a:noFill/>
                    </a:lnL>
                    <a:lnR>
                      <a:noFill/>
                    </a:lnR>
                    <a:lnT>
                      <a:noFill/>
                    </a:lnT>
                    <a:lnB>
                      <a:noFill/>
                    </a:lnB>
                  </a:tcPr>
                </a:tc>
              </a:tr>
              <a:tr h="313764">
                <a:tc>
                  <a:txBody>
                    <a:bodyPr/>
                    <a:lstStyle/>
                    <a:p>
                      <a:pPr algn="l" fontAlgn="b"/>
                      <a:r>
                        <a:rPr lang="en-US" sz="1400" b="1" i="0" u="none" strike="noStrike">
                          <a:solidFill>
                            <a:srgbClr val="002060"/>
                          </a:solidFill>
                          <a:latin typeface="Arial"/>
                        </a:rPr>
                        <a:t>  Fire Administration </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002060"/>
                          </a:solidFill>
                          <a:latin typeface="Arial"/>
                        </a:rPr>
                        <a:t>          1,799,687 </a:t>
                      </a:r>
                    </a:p>
                  </a:txBody>
                  <a:tcPr marL="9525" marR="9525" marT="9525" marB="0" anchor="b">
                    <a:lnL>
                      <a:noFill/>
                    </a:lnL>
                    <a:lnR>
                      <a:noFill/>
                    </a:lnR>
                    <a:lnT>
                      <a:noFill/>
                    </a:lnT>
                    <a:lnB>
                      <a:noFill/>
                    </a:lnB>
                  </a:tcPr>
                </a:tc>
              </a:tr>
              <a:tr h="313764">
                <a:tc>
                  <a:txBody>
                    <a:bodyPr/>
                    <a:lstStyle/>
                    <a:p>
                      <a:pPr algn="l" fontAlgn="b"/>
                      <a:r>
                        <a:rPr lang="en-US" sz="1400" b="1" i="0" u="none" strike="noStrike">
                          <a:solidFill>
                            <a:srgbClr val="002060"/>
                          </a:solidFill>
                          <a:latin typeface="Arial"/>
                        </a:rPr>
                        <a:t>  Highway and Streets Administration </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002060"/>
                          </a:solidFill>
                          <a:latin typeface="Arial"/>
                        </a:rPr>
                        <a:t>             429,657 </a:t>
                      </a:r>
                    </a:p>
                  </a:txBody>
                  <a:tcPr marL="9525" marR="9525" marT="9525" marB="0" anchor="b">
                    <a:lnL>
                      <a:noFill/>
                    </a:lnL>
                    <a:lnR>
                      <a:noFill/>
                    </a:lnR>
                    <a:lnT>
                      <a:noFill/>
                    </a:lnT>
                    <a:lnB>
                      <a:noFill/>
                    </a:lnB>
                  </a:tcPr>
                </a:tc>
              </a:tr>
              <a:tr h="313764">
                <a:tc>
                  <a:txBody>
                    <a:bodyPr/>
                    <a:lstStyle/>
                    <a:p>
                      <a:pPr algn="l" fontAlgn="b"/>
                      <a:r>
                        <a:rPr lang="en-US" sz="1400" b="1" i="0" u="none" strike="noStrike">
                          <a:solidFill>
                            <a:srgbClr val="002060"/>
                          </a:solidFill>
                          <a:latin typeface="Arial"/>
                        </a:rPr>
                        <a:t>  Participant Recreation </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002060"/>
                          </a:solidFill>
                          <a:latin typeface="Arial"/>
                        </a:rPr>
                        <a:t>             307,333 </a:t>
                      </a:r>
                    </a:p>
                  </a:txBody>
                  <a:tcPr marL="9525" marR="9525" marT="9525" marB="0" anchor="b">
                    <a:lnL>
                      <a:noFill/>
                    </a:lnL>
                    <a:lnR>
                      <a:noFill/>
                    </a:lnR>
                    <a:lnT>
                      <a:noFill/>
                    </a:lnT>
                    <a:lnB>
                      <a:noFill/>
                    </a:lnB>
                  </a:tcPr>
                </a:tc>
              </a:tr>
              <a:tr h="313764">
                <a:tc>
                  <a:txBody>
                    <a:bodyPr/>
                    <a:lstStyle/>
                    <a:p>
                      <a:pPr algn="l" fontAlgn="b"/>
                      <a:r>
                        <a:rPr lang="en-US" sz="1400" b="1" i="0" u="none" strike="noStrike">
                          <a:solidFill>
                            <a:srgbClr val="002060"/>
                          </a:solidFill>
                          <a:latin typeface="Arial"/>
                        </a:rPr>
                        <a:t>  Park Areas </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002060"/>
                          </a:solidFill>
                          <a:latin typeface="Arial"/>
                        </a:rPr>
                        <a:t>             470,916 </a:t>
                      </a:r>
                    </a:p>
                  </a:txBody>
                  <a:tcPr marL="9525" marR="9525" marT="9525" marB="0" anchor="b">
                    <a:lnL>
                      <a:noFill/>
                    </a:lnL>
                    <a:lnR>
                      <a:noFill/>
                    </a:lnR>
                    <a:lnT>
                      <a:noFill/>
                    </a:lnT>
                    <a:lnB>
                      <a:noFill/>
                    </a:lnB>
                  </a:tcPr>
                </a:tc>
              </a:tr>
              <a:tr h="313764">
                <a:tc>
                  <a:txBody>
                    <a:bodyPr/>
                    <a:lstStyle/>
                    <a:p>
                      <a:pPr algn="l" fontAlgn="b"/>
                      <a:r>
                        <a:rPr lang="en-US" sz="1400" b="1" i="0" u="none" strike="noStrike">
                          <a:solidFill>
                            <a:srgbClr val="002060"/>
                          </a:solidFill>
                          <a:latin typeface="Arial"/>
                        </a:rPr>
                        <a:t>  Planning and Zoning </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002060"/>
                          </a:solidFill>
                          <a:latin typeface="Arial"/>
                        </a:rPr>
                        <a:t>               86,324 </a:t>
                      </a:r>
                    </a:p>
                  </a:txBody>
                  <a:tcPr marL="9525" marR="9525" marT="9525" marB="0" anchor="b">
                    <a:lnL>
                      <a:noFill/>
                    </a:lnL>
                    <a:lnR>
                      <a:noFill/>
                    </a:lnR>
                    <a:lnT>
                      <a:noFill/>
                    </a:lnT>
                    <a:lnB>
                      <a:noFill/>
                    </a:lnB>
                  </a:tcPr>
                </a:tc>
              </a:tr>
              <a:tr h="313764">
                <a:tc>
                  <a:txBody>
                    <a:bodyPr/>
                    <a:lstStyle/>
                    <a:p>
                      <a:pPr algn="l" fontAlgn="b"/>
                      <a:r>
                        <a:rPr lang="en-US" sz="1400" b="1" i="0" u="none" strike="noStrike">
                          <a:solidFill>
                            <a:srgbClr val="002060"/>
                          </a:solidFill>
                          <a:latin typeface="Arial"/>
                        </a:rPr>
                        <a:t>  Code Enforcement </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002060"/>
                          </a:solidFill>
                          <a:latin typeface="Arial"/>
                        </a:rPr>
                        <a:t>               63,113 </a:t>
                      </a:r>
                    </a:p>
                  </a:txBody>
                  <a:tcPr marL="9525" marR="9525" marT="9525" marB="0" anchor="b">
                    <a:lnL>
                      <a:noFill/>
                    </a:lnL>
                    <a:lnR>
                      <a:noFill/>
                    </a:lnR>
                    <a:lnT>
                      <a:noFill/>
                    </a:lnT>
                    <a:lnB>
                      <a:noFill/>
                    </a:lnB>
                  </a:tcPr>
                </a:tc>
              </a:tr>
              <a:tr h="313764">
                <a:tc>
                  <a:txBody>
                    <a:bodyPr/>
                    <a:lstStyle/>
                    <a:p>
                      <a:pPr algn="l" fontAlgn="b"/>
                      <a:r>
                        <a:rPr lang="en-US" sz="1400" b="1" i="0" u="none" strike="noStrike">
                          <a:solidFill>
                            <a:srgbClr val="002060"/>
                          </a:solidFill>
                          <a:latin typeface="Arial"/>
                        </a:rPr>
                        <a:t>  Economic Development </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002060"/>
                          </a:solidFill>
                          <a:latin typeface="Arial"/>
                        </a:rPr>
                        <a:t>             190,008 </a:t>
                      </a:r>
                    </a:p>
                  </a:txBody>
                  <a:tcPr marL="9525" marR="9525" marT="9525" marB="0" anchor="b">
                    <a:lnL>
                      <a:noFill/>
                    </a:lnL>
                    <a:lnR>
                      <a:noFill/>
                    </a:lnR>
                    <a:lnT>
                      <a:noFill/>
                    </a:lnT>
                    <a:lnB>
                      <a:noFill/>
                    </a:lnB>
                  </a:tcPr>
                </a:tc>
              </a:tr>
              <a:tr h="313764">
                <a:tc>
                  <a:txBody>
                    <a:bodyPr/>
                    <a:lstStyle/>
                    <a:p>
                      <a:pPr algn="l" fontAlgn="b"/>
                      <a:r>
                        <a:rPr lang="en-US" sz="1400" b="1" i="0" u="none" strike="noStrike">
                          <a:solidFill>
                            <a:srgbClr val="002060"/>
                          </a:solidFill>
                          <a:latin typeface="Arial"/>
                        </a:rPr>
                        <a:t>  Main Street </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002060"/>
                          </a:solidFill>
                          <a:latin typeface="Arial"/>
                        </a:rPr>
                        <a:t>               11,170 </a:t>
                      </a:r>
                    </a:p>
                  </a:txBody>
                  <a:tcPr marL="9525" marR="9525" marT="9525" marB="0" anchor="b">
                    <a:lnL>
                      <a:noFill/>
                    </a:lnL>
                    <a:lnR>
                      <a:noFill/>
                    </a:lnR>
                    <a:lnT>
                      <a:noFill/>
                    </a:lnT>
                    <a:lnB>
                      <a:noFill/>
                    </a:lnB>
                  </a:tcPr>
                </a:tc>
              </a:tr>
              <a:tr h="313764">
                <a:tc>
                  <a:txBody>
                    <a:bodyPr/>
                    <a:lstStyle/>
                    <a:p>
                      <a:pPr algn="l" fontAlgn="b"/>
                      <a:endParaRPr lang="en-US" sz="1400" b="1" i="0" u="none" strike="noStrike">
                        <a:solidFill>
                          <a:srgbClr val="002060"/>
                        </a:solidFill>
                        <a:latin typeface="Arial"/>
                      </a:endParaRPr>
                    </a:p>
                  </a:txBody>
                  <a:tcPr marL="9525" marR="9525" marT="9525" marB="0" anchor="b">
                    <a:lnL>
                      <a:noFill/>
                    </a:lnL>
                    <a:lnR>
                      <a:noFill/>
                    </a:lnR>
                    <a:lnT>
                      <a:noFill/>
                    </a:lnT>
                    <a:lnB>
                      <a:noFill/>
                    </a:lnB>
                  </a:tcPr>
                </a:tc>
                <a:tc>
                  <a:txBody>
                    <a:bodyPr/>
                    <a:lstStyle/>
                    <a:p>
                      <a:pPr algn="r" fontAlgn="b"/>
                      <a:endParaRPr lang="en-US" sz="1400" b="1" i="0" u="none" strike="noStrike" dirty="0">
                        <a:solidFill>
                          <a:srgbClr val="002060"/>
                        </a:solidFill>
                        <a:latin typeface="Arial"/>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313764">
                <a:tc>
                  <a:txBody>
                    <a:bodyPr/>
                    <a:lstStyle/>
                    <a:p>
                      <a:pPr algn="l" fontAlgn="b"/>
                      <a:r>
                        <a:rPr lang="en-US" sz="1400" b="1" i="0" u="none" strike="noStrike">
                          <a:solidFill>
                            <a:srgbClr val="002060"/>
                          </a:solidFill>
                          <a:latin typeface="Arial"/>
                        </a:rPr>
                        <a:t>  Total Expenditures </a:t>
                      </a:r>
                    </a:p>
                  </a:txBody>
                  <a:tcPr marL="9525" marR="9525" marT="9525" marB="0" anchor="b">
                    <a:lnL>
                      <a:noFill/>
                    </a:lnL>
                    <a:lnR>
                      <a:noFill/>
                    </a:lnR>
                    <a:lnT>
                      <a:noFill/>
                    </a:lnT>
                    <a:lnB>
                      <a:noFill/>
                    </a:lnB>
                  </a:tcPr>
                </a:tc>
                <a:tc>
                  <a:txBody>
                    <a:bodyPr/>
                    <a:lstStyle/>
                    <a:p>
                      <a:pPr algn="r" fontAlgn="b"/>
                      <a:r>
                        <a:rPr lang="en-US" sz="1400" b="1" i="0" u="none" strike="noStrike" dirty="0">
                          <a:solidFill>
                            <a:srgbClr val="002060"/>
                          </a:solidFill>
                          <a:latin typeface="Arial"/>
                        </a:rPr>
                        <a:t>          6,817,335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slow">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noGrp="1"/>
          </p:cNvGraphicFramePr>
          <p:nvPr/>
        </p:nvGraphicFramePr>
        <p:xfrm>
          <a:off x="241653" y="298097"/>
          <a:ext cx="8660694" cy="6261806"/>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r>
              <a:rPr smtClean="0"/>
              <a:t>Expenditures Chart</a:t>
            </a:r>
            <a:endParaRPr lang="en-US" dirty="0"/>
          </a:p>
        </p:txBody>
      </p:sp>
    </p:spTree>
  </p:cSld>
  <p:clrMapOvr>
    <a:masterClrMapping/>
  </p:clrMapOvr>
  <p:transition spd="slow">
    <p:wipe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763000" cy="1370012"/>
          </a:xfrm>
        </p:spPr>
        <p:txBody>
          <a:bodyPr/>
          <a:lstStyle/>
          <a:p>
            <a:r>
              <a:rPr smtClean="0"/>
              <a:t>Estimated Year Ending June 30, 2009</a:t>
            </a:r>
            <a:endParaRPr lang="en-US" dirty="0"/>
          </a:p>
        </p:txBody>
      </p:sp>
      <p:graphicFrame>
        <p:nvGraphicFramePr>
          <p:cNvPr id="6" name="Table 5"/>
          <p:cNvGraphicFramePr>
            <a:graphicFrameLocks noGrp="1"/>
          </p:cNvGraphicFramePr>
          <p:nvPr/>
        </p:nvGraphicFramePr>
        <p:xfrm>
          <a:off x="381000" y="1295400"/>
          <a:ext cx="8458199" cy="2351445"/>
        </p:xfrm>
        <a:graphic>
          <a:graphicData uri="http://schemas.openxmlformats.org/drawingml/2006/table">
            <a:tbl>
              <a:tblPr/>
              <a:tblGrid>
                <a:gridCol w="2819400"/>
                <a:gridCol w="1365517"/>
                <a:gridCol w="1159335"/>
                <a:gridCol w="1159335"/>
                <a:gridCol w="1032092"/>
                <a:gridCol w="74226"/>
                <a:gridCol w="848294"/>
              </a:tblGrid>
              <a:tr h="412550">
                <a:tc>
                  <a:txBody>
                    <a:bodyPr/>
                    <a:lstStyle/>
                    <a:p>
                      <a:pPr algn="l" fontAlgn="b"/>
                      <a:endParaRPr lang="en-US" sz="1400" b="0" i="0" u="none" strike="noStrike" dirty="0">
                        <a:solidFill>
                          <a:srgbClr val="002060"/>
                        </a:solidFill>
                        <a:effectLst/>
                        <a:latin typeface="Arial"/>
                      </a:endParaRPr>
                    </a:p>
                  </a:txBody>
                  <a:tcPr marL="7645" marR="7645" marT="7645" marB="0" anchor="b">
                    <a:lnL>
                      <a:noFill/>
                    </a:lnL>
                    <a:lnR>
                      <a:noFill/>
                    </a:lnR>
                    <a:lnT>
                      <a:noFill/>
                    </a:lnT>
                    <a:lnB>
                      <a:noFill/>
                    </a:lnB>
                  </a:tcPr>
                </a:tc>
                <a:tc>
                  <a:txBody>
                    <a:bodyPr/>
                    <a:lstStyle/>
                    <a:p>
                      <a:pPr algn="ctr" fontAlgn="b"/>
                      <a:endParaRPr lang="en-US" sz="1400" b="1" i="0" u="none" strike="noStrike" dirty="0">
                        <a:solidFill>
                          <a:srgbClr val="002060"/>
                        </a:solidFill>
                        <a:effectLst/>
                        <a:latin typeface="Arial"/>
                      </a:endParaRPr>
                    </a:p>
                  </a:txBody>
                  <a:tcPr marL="7645" marR="7645" marT="7645" marB="0" anchor="b">
                    <a:lnL>
                      <a:noFill/>
                    </a:lnL>
                    <a:lnR>
                      <a:noFill/>
                    </a:lnR>
                    <a:lnT>
                      <a:noFill/>
                    </a:lnT>
                    <a:lnB>
                      <a:noFill/>
                    </a:lnB>
                  </a:tcPr>
                </a:tc>
                <a:tc>
                  <a:txBody>
                    <a:bodyPr/>
                    <a:lstStyle/>
                    <a:p>
                      <a:pPr algn="ctr" fontAlgn="b"/>
                      <a:r>
                        <a:rPr lang="en-US" sz="1400" b="1" i="0" u="none" strike="noStrike" dirty="0">
                          <a:solidFill>
                            <a:srgbClr val="002060"/>
                          </a:solidFill>
                          <a:effectLst/>
                          <a:latin typeface="Arial"/>
                        </a:rPr>
                        <a:t> Estimated </a:t>
                      </a:r>
                    </a:p>
                  </a:txBody>
                  <a:tcPr marL="7645" marR="7645" marT="7645" marB="0" anchor="b">
                    <a:lnL>
                      <a:noFill/>
                    </a:lnL>
                    <a:lnR>
                      <a:noFill/>
                    </a:lnR>
                    <a:lnT>
                      <a:noFill/>
                    </a:lnT>
                    <a:lnB>
                      <a:noFill/>
                    </a:lnB>
                  </a:tcPr>
                </a:tc>
                <a:tc>
                  <a:txBody>
                    <a:bodyPr/>
                    <a:lstStyle/>
                    <a:p>
                      <a:pPr algn="ctr" fontAlgn="b"/>
                      <a:endParaRPr lang="en-US" sz="1400" b="1" i="0" u="none" strike="noStrike">
                        <a:solidFill>
                          <a:srgbClr val="002060"/>
                        </a:solidFill>
                        <a:effectLst/>
                        <a:latin typeface="Arial"/>
                      </a:endParaRPr>
                    </a:p>
                  </a:txBody>
                  <a:tcPr marL="7645" marR="7645" marT="7645" marB="0" anchor="b">
                    <a:lnL>
                      <a:noFill/>
                    </a:lnL>
                    <a:lnR>
                      <a:noFill/>
                    </a:lnR>
                    <a:lnT>
                      <a:noFill/>
                    </a:lnT>
                    <a:lnB>
                      <a:noFill/>
                    </a:lnB>
                  </a:tcPr>
                </a:tc>
                <a:tc>
                  <a:txBody>
                    <a:bodyPr/>
                    <a:lstStyle/>
                    <a:p>
                      <a:pPr algn="ctr" fontAlgn="b"/>
                      <a:endParaRPr lang="en-US" sz="1400" b="1" i="0" u="none" strike="noStrike">
                        <a:solidFill>
                          <a:srgbClr val="002060"/>
                        </a:solidFill>
                        <a:effectLst/>
                        <a:latin typeface="Arial"/>
                      </a:endParaRPr>
                    </a:p>
                  </a:txBody>
                  <a:tcPr marL="7645" marR="7645" marT="7645" marB="0" anchor="b">
                    <a:lnL>
                      <a:noFill/>
                    </a:lnL>
                    <a:lnR>
                      <a:noFill/>
                    </a:lnR>
                    <a:lnT>
                      <a:noFill/>
                    </a:lnT>
                    <a:lnB>
                      <a:noFill/>
                    </a:lnB>
                  </a:tcPr>
                </a:tc>
                <a:tc>
                  <a:txBody>
                    <a:bodyPr/>
                    <a:lstStyle/>
                    <a:p>
                      <a:pPr algn="ctr" fontAlgn="b"/>
                      <a:endParaRPr lang="en-US" sz="1400" b="0" i="0" u="none" strike="noStrike">
                        <a:solidFill>
                          <a:srgbClr val="002060"/>
                        </a:solidFill>
                        <a:effectLst/>
                        <a:latin typeface="Arial"/>
                      </a:endParaRPr>
                    </a:p>
                  </a:txBody>
                  <a:tcPr marL="7645" marR="7645" marT="7645" marB="0" anchor="b">
                    <a:lnL>
                      <a:noFill/>
                    </a:lnL>
                    <a:lnR>
                      <a:noFill/>
                    </a:lnR>
                    <a:lnT>
                      <a:noFill/>
                    </a:lnT>
                    <a:lnB>
                      <a:noFill/>
                    </a:lnB>
                  </a:tcPr>
                </a:tc>
                <a:tc>
                  <a:txBody>
                    <a:bodyPr/>
                    <a:lstStyle/>
                    <a:p>
                      <a:pPr algn="ctr" fontAlgn="b"/>
                      <a:endParaRPr lang="en-US" sz="1400" b="1" i="0" u="none" strike="noStrike">
                        <a:solidFill>
                          <a:srgbClr val="002060"/>
                        </a:solidFill>
                        <a:effectLst/>
                        <a:latin typeface="Arial"/>
                      </a:endParaRPr>
                    </a:p>
                  </a:txBody>
                  <a:tcPr marL="7645" marR="7645" marT="7645" marB="0" anchor="b">
                    <a:lnL>
                      <a:noFill/>
                    </a:lnL>
                    <a:lnR>
                      <a:noFill/>
                    </a:lnR>
                    <a:lnT>
                      <a:noFill/>
                    </a:lnT>
                    <a:lnB>
                      <a:noFill/>
                    </a:lnB>
                  </a:tcPr>
                </a:tc>
              </a:tr>
              <a:tr h="412550">
                <a:tc>
                  <a:txBody>
                    <a:bodyPr/>
                    <a:lstStyle/>
                    <a:p>
                      <a:pPr algn="l" fontAlgn="b"/>
                      <a:r>
                        <a:rPr lang="en-US" sz="1400" b="1" i="0" u="none" strike="noStrike" dirty="0" smtClean="0">
                          <a:solidFill>
                            <a:srgbClr val="002060"/>
                          </a:solidFill>
                          <a:effectLst/>
                          <a:latin typeface="Arial"/>
                        </a:rPr>
                        <a:t>General Fund </a:t>
                      </a:r>
                      <a:endParaRPr lang="en-US" sz="1400" b="0" i="0" u="none" strike="noStrike" dirty="0">
                        <a:solidFill>
                          <a:srgbClr val="002060"/>
                        </a:solidFill>
                        <a:effectLst/>
                        <a:latin typeface="Arial"/>
                      </a:endParaRPr>
                    </a:p>
                  </a:txBody>
                  <a:tcPr marL="7645" marR="7645" marT="7645" marB="0" anchor="b">
                    <a:lnL>
                      <a:noFill/>
                    </a:lnL>
                    <a:lnR>
                      <a:noFill/>
                    </a:lnR>
                    <a:lnT>
                      <a:noFill/>
                    </a:lnT>
                    <a:lnB>
                      <a:noFill/>
                    </a:lnB>
                  </a:tcPr>
                </a:tc>
                <a:tc>
                  <a:txBody>
                    <a:bodyPr/>
                    <a:lstStyle/>
                    <a:p>
                      <a:pPr algn="ctr" fontAlgn="b"/>
                      <a:r>
                        <a:rPr lang="en-US" sz="1400" b="1" i="0" u="none" strike="noStrike" dirty="0">
                          <a:solidFill>
                            <a:srgbClr val="002060"/>
                          </a:solidFill>
                          <a:effectLst/>
                          <a:latin typeface="Arial"/>
                        </a:rPr>
                        <a:t> Nine Months </a:t>
                      </a:r>
                    </a:p>
                  </a:txBody>
                  <a:tcPr marL="7645" marR="7645" marT="7645" marB="0" anchor="b">
                    <a:lnL>
                      <a:noFill/>
                    </a:lnL>
                    <a:lnR>
                      <a:noFill/>
                    </a:lnR>
                    <a:lnT>
                      <a:noFill/>
                    </a:lnT>
                    <a:lnB>
                      <a:noFill/>
                    </a:lnB>
                  </a:tcPr>
                </a:tc>
                <a:tc>
                  <a:txBody>
                    <a:bodyPr/>
                    <a:lstStyle/>
                    <a:p>
                      <a:pPr algn="ctr" fontAlgn="b"/>
                      <a:r>
                        <a:rPr lang="en-US" sz="1400" b="1" i="0" u="none" strike="noStrike" dirty="0">
                          <a:solidFill>
                            <a:srgbClr val="002060"/>
                          </a:solidFill>
                          <a:effectLst/>
                          <a:latin typeface="Arial"/>
                        </a:rPr>
                        <a:t> Three Months </a:t>
                      </a:r>
                    </a:p>
                  </a:txBody>
                  <a:tcPr marL="7645" marR="7645" marT="7645" marB="0" anchor="b">
                    <a:lnL>
                      <a:noFill/>
                    </a:lnL>
                    <a:lnR>
                      <a:noFill/>
                    </a:lnR>
                    <a:lnT>
                      <a:noFill/>
                    </a:lnT>
                    <a:lnB>
                      <a:noFill/>
                    </a:lnB>
                  </a:tcPr>
                </a:tc>
                <a:tc>
                  <a:txBody>
                    <a:bodyPr/>
                    <a:lstStyle/>
                    <a:p>
                      <a:pPr algn="ctr" fontAlgn="b"/>
                      <a:r>
                        <a:rPr lang="en-US" sz="1400" b="1" i="0" u="none" strike="noStrike">
                          <a:solidFill>
                            <a:srgbClr val="002060"/>
                          </a:solidFill>
                          <a:effectLst/>
                          <a:latin typeface="Arial"/>
                        </a:rPr>
                        <a:t> Estimated </a:t>
                      </a:r>
                    </a:p>
                  </a:txBody>
                  <a:tcPr marL="7645" marR="7645" marT="7645" marB="0" anchor="b">
                    <a:lnL>
                      <a:noFill/>
                    </a:lnL>
                    <a:lnR>
                      <a:noFill/>
                    </a:lnR>
                    <a:lnT>
                      <a:noFill/>
                    </a:lnT>
                    <a:lnB>
                      <a:noFill/>
                    </a:lnB>
                  </a:tcPr>
                </a:tc>
                <a:tc>
                  <a:txBody>
                    <a:bodyPr/>
                    <a:lstStyle/>
                    <a:p>
                      <a:pPr algn="ctr" fontAlgn="b"/>
                      <a:r>
                        <a:rPr lang="en-US" sz="1400" b="1" i="0" u="none" strike="noStrike">
                          <a:solidFill>
                            <a:srgbClr val="002060"/>
                          </a:solidFill>
                          <a:effectLst/>
                          <a:latin typeface="Arial"/>
                        </a:rPr>
                        <a:t> Budget </a:t>
                      </a:r>
                    </a:p>
                  </a:txBody>
                  <a:tcPr marL="7645" marR="7645" marT="7645" marB="0" anchor="b">
                    <a:lnL>
                      <a:noFill/>
                    </a:lnL>
                    <a:lnR>
                      <a:noFill/>
                    </a:lnR>
                    <a:lnT>
                      <a:noFill/>
                    </a:lnT>
                    <a:lnB>
                      <a:noFill/>
                    </a:lnB>
                  </a:tcPr>
                </a:tc>
                <a:tc>
                  <a:txBody>
                    <a:bodyPr/>
                    <a:lstStyle/>
                    <a:p>
                      <a:pPr algn="ctr" fontAlgn="b"/>
                      <a:endParaRPr lang="en-US" sz="1400" b="0" i="0" u="none" strike="noStrike">
                        <a:solidFill>
                          <a:srgbClr val="002060"/>
                        </a:solidFill>
                        <a:effectLst/>
                        <a:latin typeface="Arial"/>
                      </a:endParaRPr>
                    </a:p>
                  </a:txBody>
                  <a:tcPr marL="7645" marR="7645" marT="7645" marB="0" anchor="b">
                    <a:lnL>
                      <a:noFill/>
                    </a:lnL>
                    <a:lnR>
                      <a:noFill/>
                    </a:lnR>
                    <a:lnT>
                      <a:noFill/>
                    </a:lnT>
                    <a:lnB>
                      <a:noFill/>
                    </a:lnB>
                  </a:tcPr>
                </a:tc>
                <a:tc>
                  <a:txBody>
                    <a:bodyPr/>
                    <a:lstStyle/>
                    <a:p>
                      <a:pPr algn="ctr" fontAlgn="b"/>
                      <a:r>
                        <a:rPr lang="en-US" sz="1400" b="1" i="0" u="none" strike="noStrike">
                          <a:solidFill>
                            <a:srgbClr val="002060"/>
                          </a:solidFill>
                          <a:effectLst/>
                          <a:latin typeface="Arial"/>
                        </a:rPr>
                        <a:t> Variance </a:t>
                      </a:r>
                    </a:p>
                  </a:txBody>
                  <a:tcPr marL="7645" marR="7645" marT="7645" marB="0" anchor="b">
                    <a:lnL>
                      <a:noFill/>
                    </a:lnL>
                    <a:lnR>
                      <a:noFill/>
                    </a:lnR>
                    <a:lnT>
                      <a:noFill/>
                    </a:lnT>
                    <a:lnB>
                      <a:noFill/>
                    </a:lnB>
                  </a:tcPr>
                </a:tc>
              </a:tr>
              <a:tr h="412550">
                <a:tc>
                  <a:txBody>
                    <a:bodyPr/>
                    <a:lstStyle/>
                    <a:p>
                      <a:pPr algn="l" fontAlgn="b"/>
                      <a:r>
                        <a:rPr lang="en-US" sz="1400" b="1" i="0" u="none" strike="noStrike" dirty="0">
                          <a:solidFill>
                            <a:srgbClr val="002060"/>
                          </a:solidFill>
                          <a:effectLst/>
                          <a:latin typeface="Arial"/>
                        </a:rPr>
                        <a:t> </a:t>
                      </a:r>
                    </a:p>
                  </a:txBody>
                  <a:tcPr marL="7645" marR="7645" marT="7645" marB="0" anchor="b">
                    <a:lnL>
                      <a:noFill/>
                    </a:lnL>
                    <a:lnR>
                      <a:noFill/>
                    </a:lnR>
                    <a:lnT>
                      <a:noFill/>
                    </a:lnT>
                    <a:lnB>
                      <a:noFill/>
                    </a:lnB>
                  </a:tcPr>
                </a:tc>
                <a:tc>
                  <a:txBody>
                    <a:bodyPr/>
                    <a:lstStyle/>
                    <a:p>
                      <a:pPr algn="ctr" fontAlgn="b"/>
                      <a:r>
                        <a:rPr lang="en-US" sz="1400" b="1" i="0" u="none" strike="noStrike">
                          <a:solidFill>
                            <a:srgbClr val="002060"/>
                          </a:solidFill>
                          <a:effectLst/>
                          <a:latin typeface="Arial"/>
                        </a:rPr>
                        <a:t> Ended </a:t>
                      </a:r>
                    </a:p>
                  </a:txBody>
                  <a:tcPr marL="7645" marR="7645" marT="7645" marB="0" anchor="b">
                    <a:lnL>
                      <a:noFill/>
                    </a:lnL>
                    <a:lnR>
                      <a:noFill/>
                    </a:lnR>
                    <a:lnT>
                      <a:noFill/>
                    </a:lnT>
                    <a:lnB>
                      <a:noFill/>
                    </a:lnB>
                  </a:tcPr>
                </a:tc>
                <a:tc>
                  <a:txBody>
                    <a:bodyPr/>
                    <a:lstStyle/>
                    <a:p>
                      <a:pPr algn="ctr" fontAlgn="b"/>
                      <a:r>
                        <a:rPr lang="en-US" sz="1400" b="1" i="0" u="none" strike="noStrike">
                          <a:solidFill>
                            <a:srgbClr val="002060"/>
                          </a:solidFill>
                          <a:effectLst/>
                          <a:latin typeface="Arial"/>
                        </a:rPr>
                        <a:t> Ending  </a:t>
                      </a:r>
                    </a:p>
                  </a:txBody>
                  <a:tcPr marL="7645" marR="7645" marT="7645" marB="0" anchor="b">
                    <a:lnL>
                      <a:noFill/>
                    </a:lnL>
                    <a:lnR>
                      <a:noFill/>
                    </a:lnR>
                    <a:lnT>
                      <a:noFill/>
                    </a:lnT>
                    <a:lnB>
                      <a:noFill/>
                    </a:lnB>
                  </a:tcPr>
                </a:tc>
                <a:tc>
                  <a:txBody>
                    <a:bodyPr/>
                    <a:lstStyle/>
                    <a:p>
                      <a:pPr algn="ctr" fontAlgn="b"/>
                      <a:r>
                        <a:rPr lang="en-US" sz="1400" b="1" i="0" u="none" strike="noStrike" dirty="0">
                          <a:solidFill>
                            <a:srgbClr val="002060"/>
                          </a:solidFill>
                          <a:effectLst/>
                          <a:latin typeface="Arial"/>
                        </a:rPr>
                        <a:t> Year Ending </a:t>
                      </a:r>
                    </a:p>
                  </a:txBody>
                  <a:tcPr marL="7645" marR="7645" marT="7645" marB="0" anchor="b">
                    <a:lnL>
                      <a:noFill/>
                    </a:lnL>
                    <a:lnR>
                      <a:noFill/>
                    </a:lnR>
                    <a:lnT>
                      <a:noFill/>
                    </a:lnT>
                    <a:lnB>
                      <a:noFill/>
                    </a:lnB>
                  </a:tcPr>
                </a:tc>
                <a:tc>
                  <a:txBody>
                    <a:bodyPr/>
                    <a:lstStyle/>
                    <a:p>
                      <a:pPr algn="ctr" fontAlgn="b"/>
                      <a:r>
                        <a:rPr lang="en-US" sz="1400" b="1" i="0" u="none" strike="noStrike" dirty="0">
                          <a:solidFill>
                            <a:srgbClr val="002060"/>
                          </a:solidFill>
                          <a:effectLst/>
                          <a:latin typeface="Arial"/>
                        </a:rPr>
                        <a:t> Current Year </a:t>
                      </a:r>
                    </a:p>
                  </a:txBody>
                  <a:tcPr marL="7645" marR="7645" marT="7645" marB="0" anchor="b">
                    <a:lnL>
                      <a:noFill/>
                    </a:lnL>
                    <a:lnR>
                      <a:noFill/>
                    </a:lnR>
                    <a:lnT>
                      <a:noFill/>
                    </a:lnT>
                    <a:lnB>
                      <a:noFill/>
                    </a:lnB>
                  </a:tcPr>
                </a:tc>
                <a:tc>
                  <a:txBody>
                    <a:bodyPr/>
                    <a:lstStyle/>
                    <a:p>
                      <a:pPr algn="ctr" fontAlgn="b"/>
                      <a:endParaRPr lang="en-US" sz="1400" b="1" i="0" u="none" strike="noStrike" dirty="0">
                        <a:solidFill>
                          <a:srgbClr val="002060"/>
                        </a:solidFill>
                        <a:effectLst/>
                        <a:latin typeface="Arial"/>
                      </a:endParaRPr>
                    </a:p>
                  </a:txBody>
                  <a:tcPr marL="7645" marR="7645" marT="7645" marB="0" anchor="b">
                    <a:lnL>
                      <a:noFill/>
                    </a:lnL>
                    <a:lnR>
                      <a:noFill/>
                    </a:lnR>
                    <a:lnT>
                      <a:noFill/>
                    </a:lnT>
                    <a:lnB>
                      <a:noFill/>
                    </a:lnB>
                  </a:tcPr>
                </a:tc>
                <a:tc>
                  <a:txBody>
                    <a:bodyPr/>
                    <a:lstStyle/>
                    <a:p>
                      <a:pPr algn="ctr" fontAlgn="b"/>
                      <a:r>
                        <a:rPr lang="en-US" sz="1400" b="1" i="0" u="none" strike="noStrike" dirty="0">
                          <a:solidFill>
                            <a:srgbClr val="002060"/>
                          </a:solidFill>
                          <a:effectLst/>
                          <a:latin typeface="Arial"/>
                        </a:rPr>
                        <a:t> Over </a:t>
                      </a:r>
                    </a:p>
                  </a:txBody>
                  <a:tcPr marL="7645" marR="7645" marT="7645" marB="0" anchor="b">
                    <a:lnL>
                      <a:noFill/>
                    </a:lnL>
                    <a:lnR>
                      <a:noFill/>
                    </a:lnR>
                    <a:lnT>
                      <a:noFill/>
                    </a:lnT>
                    <a:lnB>
                      <a:noFill/>
                    </a:lnB>
                  </a:tcPr>
                </a:tc>
              </a:tr>
              <a:tr h="412550">
                <a:tc>
                  <a:txBody>
                    <a:bodyPr/>
                    <a:lstStyle/>
                    <a:p>
                      <a:pPr algn="l" fontAlgn="b"/>
                      <a:endParaRPr lang="en-US" sz="1400" b="0" i="0" u="none" strike="noStrike">
                        <a:solidFill>
                          <a:srgbClr val="002060"/>
                        </a:solidFill>
                        <a:effectLst/>
                        <a:latin typeface="Arial"/>
                      </a:endParaRPr>
                    </a:p>
                  </a:txBody>
                  <a:tcPr marL="7645" marR="7645" marT="7645" marB="0" anchor="b">
                    <a:lnL>
                      <a:noFill/>
                    </a:lnL>
                    <a:lnR>
                      <a:noFill/>
                    </a:lnR>
                    <a:lnT>
                      <a:noFill/>
                    </a:lnT>
                    <a:lnB>
                      <a:noFill/>
                    </a:lnB>
                  </a:tcPr>
                </a:tc>
                <a:tc>
                  <a:txBody>
                    <a:bodyPr/>
                    <a:lstStyle/>
                    <a:p>
                      <a:pPr algn="ctr" fontAlgn="b"/>
                      <a:r>
                        <a:rPr lang="en-US" sz="1400" b="1" i="0" u="none" strike="noStrike">
                          <a:solidFill>
                            <a:srgbClr val="002060"/>
                          </a:solidFill>
                          <a:effectLst/>
                          <a:latin typeface="Arial"/>
                        </a:rPr>
                        <a:t> March 31, 2009 </a:t>
                      </a:r>
                    </a:p>
                  </a:txBody>
                  <a:tcPr marL="7645" marR="7645" marT="764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2060"/>
                          </a:solidFill>
                          <a:effectLst/>
                          <a:latin typeface="Arial"/>
                        </a:rPr>
                        <a:t>June 30, 2009</a:t>
                      </a:r>
                    </a:p>
                  </a:txBody>
                  <a:tcPr marL="7645" marR="7645" marT="764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2060"/>
                          </a:solidFill>
                          <a:effectLst/>
                          <a:latin typeface="Arial"/>
                        </a:rPr>
                        <a:t>June 30, 2009</a:t>
                      </a:r>
                    </a:p>
                  </a:txBody>
                  <a:tcPr marL="7645" marR="7645" marT="764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2060"/>
                          </a:solidFill>
                          <a:effectLst/>
                          <a:latin typeface="Arial"/>
                        </a:rPr>
                        <a:t> 2009 </a:t>
                      </a:r>
                    </a:p>
                  </a:txBody>
                  <a:tcPr marL="7645" marR="7645" marT="764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1400" b="1" i="0" u="none" strike="noStrike" dirty="0">
                        <a:solidFill>
                          <a:srgbClr val="002060"/>
                        </a:solidFill>
                        <a:effectLst/>
                        <a:latin typeface="Arial"/>
                      </a:endParaRPr>
                    </a:p>
                  </a:txBody>
                  <a:tcPr marL="7645" marR="7645" marT="7645" marB="0" anchor="b">
                    <a:lnL>
                      <a:noFill/>
                    </a:lnL>
                    <a:lnR>
                      <a:noFill/>
                    </a:lnR>
                    <a:lnT>
                      <a:noFill/>
                    </a:lnT>
                    <a:lnB>
                      <a:noFill/>
                    </a:lnB>
                  </a:tcPr>
                </a:tc>
                <a:tc>
                  <a:txBody>
                    <a:bodyPr/>
                    <a:lstStyle/>
                    <a:p>
                      <a:pPr algn="ctr" fontAlgn="b"/>
                      <a:r>
                        <a:rPr lang="en-US" sz="1400" b="1" i="0" u="none" strike="noStrike" dirty="0">
                          <a:solidFill>
                            <a:srgbClr val="002060"/>
                          </a:solidFill>
                          <a:effectLst/>
                          <a:latin typeface="Arial"/>
                        </a:rPr>
                        <a:t> (Under) </a:t>
                      </a:r>
                    </a:p>
                  </a:txBody>
                  <a:tcPr marL="7645" marR="7645" marT="7645" marB="0" anchor="b">
                    <a:lnL>
                      <a:noFill/>
                    </a:lnL>
                    <a:lnR>
                      <a:noFill/>
                    </a:lnR>
                    <a:lnT>
                      <a:noFill/>
                    </a:lnT>
                    <a:lnB w="6350" cap="flat" cmpd="sng" algn="ctr">
                      <a:solidFill>
                        <a:srgbClr val="000000"/>
                      </a:solidFill>
                      <a:prstDash val="solid"/>
                      <a:round/>
                      <a:headEnd type="none" w="med" len="med"/>
                      <a:tailEnd type="none" w="med" len="med"/>
                    </a:lnB>
                  </a:tcPr>
                </a:tc>
              </a:tr>
              <a:tr h="635800">
                <a:tc>
                  <a:txBody>
                    <a:bodyPr/>
                    <a:lstStyle/>
                    <a:p>
                      <a:pPr algn="l" fontAlgn="b"/>
                      <a:r>
                        <a:rPr lang="en-US" sz="1400" b="1" i="0" u="none" strike="noStrike" dirty="0">
                          <a:solidFill>
                            <a:srgbClr val="002060"/>
                          </a:solidFill>
                          <a:effectLst/>
                          <a:latin typeface="Arial"/>
                        </a:rPr>
                        <a:t>   Total Receipts </a:t>
                      </a:r>
                    </a:p>
                  </a:txBody>
                  <a:tcPr marL="7645" marR="7645" marT="7645" marB="0" anchor="b">
                    <a:lnL>
                      <a:noFill/>
                    </a:lnL>
                    <a:lnR>
                      <a:noFill/>
                    </a:lnR>
                    <a:lnT>
                      <a:noFill/>
                    </a:lnT>
                    <a:lnB>
                      <a:noFill/>
                    </a:lnB>
                  </a:tcPr>
                </a:tc>
                <a:tc>
                  <a:txBody>
                    <a:bodyPr/>
                    <a:lstStyle/>
                    <a:p>
                      <a:pPr algn="ctr" fontAlgn="b"/>
                      <a:r>
                        <a:rPr lang="en-US" sz="1400" b="1" i="0" u="none" strike="noStrike" dirty="0">
                          <a:solidFill>
                            <a:srgbClr val="002060"/>
                          </a:solidFill>
                          <a:effectLst/>
                          <a:latin typeface="Arial"/>
                        </a:rPr>
                        <a:t>           9,551,413 </a:t>
                      </a:r>
                    </a:p>
                  </a:txBody>
                  <a:tcPr marL="7645" marR="7645" marT="764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1" i="0" u="none" strike="noStrike" dirty="0">
                          <a:solidFill>
                            <a:srgbClr val="002060"/>
                          </a:solidFill>
                          <a:effectLst/>
                          <a:latin typeface="Arial"/>
                        </a:rPr>
                        <a:t>          1,192,938 </a:t>
                      </a:r>
                    </a:p>
                  </a:txBody>
                  <a:tcPr marL="7645" marR="7645" marT="764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1" i="0" u="none" strike="noStrike" dirty="0">
                          <a:solidFill>
                            <a:srgbClr val="002060"/>
                          </a:solidFill>
                          <a:effectLst/>
                          <a:latin typeface="Arial"/>
                        </a:rPr>
                        <a:t>         10,744,351 </a:t>
                      </a:r>
                    </a:p>
                  </a:txBody>
                  <a:tcPr marL="7645" marR="7645" marT="764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1" i="0" u="none" strike="noStrike" dirty="0">
                          <a:solidFill>
                            <a:srgbClr val="002060"/>
                          </a:solidFill>
                          <a:effectLst/>
                          <a:latin typeface="Arial"/>
                        </a:rPr>
                        <a:t>      11,013,287 </a:t>
                      </a:r>
                    </a:p>
                  </a:txBody>
                  <a:tcPr marL="7645" marR="7645" marT="764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US" sz="1400" b="1" i="0" u="none" strike="noStrike" dirty="0">
                        <a:solidFill>
                          <a:srgbClr val="002060"/>
                        </a:solidFill>
                        <a:effectLst/>
                        <a:latin typeface="Arial"/>
                      </a:endParaRPr>
                    </a:p>
                  </a:txBody>
                  <a:tcPr marL="7645" marR="7645" marT="7645" marB="0" anchor="b">
                    <a:lnL>
                      <a:noFill/>
                    </a:lnL>
                    <a:lnR>
                      <a:noFill/>
                    </a:lnR>
                    <a:lnT>
                      <a:noFill/>
                    </a:lnT>
                    <a:lnB>
                      <a:noFill/>
                    </a:lnB>
                  </a:tcPr>
                </a:tc>
                <a:tc>
                  <a:txBody>
                    <a:bodyPr/>
                    <a:lstStyle/>
                    <a:p>
                      <a:pPr algn="ctr" fontAlgn="b"/>
                      <a:r>
                        <a:rPr lang="en-US" sz="1400" b="1" i="0" u="none" strike="noStrike" dirty="0">
                          <a:solidFill>
                            <a:srgbClr val="002060"/>
                          </a:solidFill>
                          <a:effectLst/>
                          <a:latin typeface="Arial"/>
                        </a:rPr>
                        <a:t>     (268,936)</a:t>
                      </a:r>
                    </a:p>
                  </a:txBody>
                  <a:tcPr marL="7645" marR="7645" marT="7645" marB="0" anchor="b">
                    <a:lnL>
                      <a:noFill/>
                    </a:lnL>
                    <a:lnR>
                      <a:noFill/>
                    </a:lnR>
                    <a:lnT w="6350" cap="flat" cmpd="sng" algn="ctr">
                      <a:solidFill>
                        <a:srgbClr val="000000"/>
                      </a:solidFill>
                      <a:prstDash val="solid"/>
                      <a:round/>
                      <a:headEnd type="none" w="med" len="med"/>
                      <a:tailEnd type="none" w="med" len="med"/>
                    </a:lnT>
                    <a:lnB>
                      <a:noFill/>
                    </a:lnB>
                  </a:tcPr>
                </a:tc>
              </a:tr>
            </a:tbl>
          </a:graphicData>
        </a:graphic>
      </p:graphicFrame>
      <p:graphicFrame>
        <p:nvGraphicFramePr>
          <p:cNvPr id="7" name="Table 6"/>
          <p:cNvGraphicFramePr>
            <a:graphicFrameLocks noGrp="1"/>
          </p:cNvGraphicFramePr>
          <p:nvPr/>
        </p:nvGraphicFramePr>
        <p:xfrm>
          <a:off x="381000" y="3754311"/>
          <a:ext cx="8458200" cy="1732088"/>
        </p:xfrm>
        <a:graphic>
          <a:graphicData uri="http://schemas.openxmlformats.org/drawingml/2006/table">
            <a:tbl>
              <a:tblPr/>
              <a:tblGrid>
                <a:gridCol w="3011443"/>
                <a:gridCol w="1173475"/>
                <a:gridCol w="1159335"/>
                <a:gridCol w="1159335"/>
                <a:gridCol w="1032092"/>
                <a:gridCol w="74226"/>
                <a:gridCol w="848294"/>
              </a:tblGrid>
              <a:tr h="866044">
                <a:tc>
                  <a:txBody>
                    <a:bodyPr/>
                    <a:lstStyle/>
                    <a:p>
                      <a:pPr algn="l" fontAlgn="b"/>
                      <a:r>
                        <a:rPr lang="en-US" sz="1400" b="1" i="0" u="none" strike="noStrike" dirty="0">
                          <a:solidFill>
                            <a:srgbClr val="002060"/>
                          </a:solidFill>
                          <a:latin typeface="Arial"/>
                        </a:rPr>
                        <a:t>  Total Expenditures </a:t>
                      </a:r>
                    </a:p>
                  </a:txBody>
                  <a:tcPr marL="7645" marR="7645" marT="7645" marB="0" anchor="b">
                    <a:lnL>
                      <a:noFill/>
                    </a:lnL>
                    <a:lnR>
                      <a:noFill/>
                    </a:lnR>
                    <a:lnT>
                      <a:noFill/>
                    </a:lnT>
                    <a:lnB>
                      <a:noFill/>
                    </a:lnB>
                  </a:tcPr>
                </a:tc>
                <a:tc>
                  <a:txBody>
                    <a:bodyPr/>
                    <a:lstStyle/>
                    <a:p>
                      <a:pPr algn="ctr" fontAlgn="b"/>
                      <a:r>
                        <a:rPr lang="en-US" sz="1400" b="1" i="0" u="none" strike="noStrike" dirty="0">
                          <a:solidFill>
                            <a:srgbClr val="002060"/>
                          </a:solidFill>
                          <a:latin typeface="Arial"/>
                        </a:rPr>
                        <a:t>           6,817,335 </a:t>
                      </a:r>
                    </a:p>
                  </a:txBody>
                  <a:tcPr marL="7645" marR="7645" marT="764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2060"/>
                          </a:solidFill>
                          <a:latin typeface="Arial"/>
                        </a:rPr>
                        <a:t>          2,238,694 </a:t>
                      </a:r>
                    </a:p>
                  </a:txBody>
                  <a:tcPr marL="7645" marR="7645" marT="764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2060"/>
                          </a:solidFill>
                          <a:latin typeface="Arial"/>
                        </a:rPr>
                        <a:t>          9,056,029 </a:t>
                      </a:r>
                    </a:p>
                  </a:txBody>
                  <a:tcPr marL="7645" marR="7645" marT="764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2060"/>
                          </a:solidFill>
                          <a:latin typeface="Arial"/>
                        </a:rPr>
                        <a:t>       9,585,749 </a:t>
                      </a:r>
                    </a:p>
                  </a:txBody>
                  <a:tcPr marL="7645" marR="7645" marT="764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400" b="1" i="0" u="none" strike="noStrike">
                        <a:solidFill>
                          <a:srgbClr val="002060"/>
                        </a:solidFill>
                        <a:latin typeface="Arial"/>
                      </a:endParaRPr>
                    </a:p>
                  </a:txBody>
                  <a:tcPr marL="7645" marR="7645" marT="7645" marB="0" anchor="b">
                    <a:lnL>
                      <a:noFill/>
                    </a:lnL>
                    <a:lnR>
                      <a:noFill/>
                    </a:lnR>
                    <a:lnT>
                      <a:noFill/>
                    </a:lnT>
                    <a:lnB>
                      <a:noFill/>
                    </a:lnB>
                  </a:tcPr>
                </a:tc>
                <a:tc>
                  <a:txBody>
                    <a:bodyPr/>
                    <a:lstStyle/>
                    <a:p>
                      <a:pPr algn="ctr" fontAlgn="b"/>
                      <a:r>
                        <a:rPr lang="en-US" sz="1400" b="1" i="0" u="none" strike="noStrike">
                          <a:solidFill>
                            <a:srgbClr val="002060"/>
                          </a:solidFill>
                          <a:latin typeface="Arial"/>
                        </a:rPr>
                        <a:t>     (529,720)</a:t>
                      </a:r>
                    </a:p>
                  </a:txBody>
                  <a:tcPr marL="7645" marR="7645" marT="764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66044">
                <a:tc>
                  <a:txBody>
                    <a:bodyPr/>
                    <a:lstStyle/>
                    <a:p>
                      <a:pPr algn="l" fontAlgn="b"/>
                      <a:r>
                        <a:rPr lang="en-US" sz="1400" b="1" i="0" u="none" strike="noStrike" dirty="0">
                          <a:solidFill>
                            <a:srgbClr val="002060"/>
                          </a:solidFill>
                          <a:latin typeface="Arial"/>
                        </a:rPr>
                        <a:t>  Net Receipts over Expenditures </a:t>
                      </a:r>
                    </a:p>
                  </a:txBody>
                  <a:tcPr marL="7645" marR="7645" marT="7645" marB="0" anchor="b">
                    <a:lnL>
                      <a:noFill/>
                    </a:lnL>
                    <a:lnR>
                      <a:noFill/>
                    </a:lnR>
                    <a:lnT>
                      <a:noFill/>
                    </a:lnT>
                    <a:lnB>
                      <a:noFill/>
                    </a:lnB>
                  </a:tcPr>
                </a:tc>
                <a:tc>
                  <a:txBody>
                    <a:bodyPr/>
                    <a:lstStyle/>
                    <a:p>
                      <a:pPr algn="ctr" fontAlgn="b"/>
                      <a:r>
                        <a:rPr lang="en-US" sz="1400" b="1" i="0" u="none" strike="noStrike" dirty="0">
                          <a:solidFill>
                            <a:srgbClr val="002060"/>
                          </a:solidFill>
                          <a:latin typeface="Arial"/>
                        </a:rPr>
                        <a:t>           2,734,078 </a:t>
                      </a:r>
                    </a:p>
                  </a:txBody>
                  <a:tcPr marL="7645" marR="7645" marT="764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2060"/>
                          </a:solidFill>
                          <a:latin typeface="Arial"/>
                        </a:rPr>
                        <a:t>         (1,045,757)</a:t>
                      </a:r>
                    </a:p>
                  </a:txBody>
                  <a:tcPr marL="7645" marR="7645" marT="764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2060"/>
                          </a:solidFill>
                          <a:latin typeface="Arial"/>
                        </a:rPr>
                        <a:t>          1,688,321 </a:t>
                      </a:r>
                    </a:p>
                  </a:txBody>
                  <a:tcPr marL="7645" marR="7645" marT="764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2060"/>
                          </a:solidFill>
                          <a:latin typeface="Arial"/>
                        </a:rPr>
                        <a:t>       1,427,538 </a:t>
                      </a:r>
                    </a:p>
                  </a:txBody>
                  <a:tcPr marL="7645" marR="7645" marT="764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endParaRPr lang="en-US" sz="1400" b="1" i="0" u="none" strike="noStrike" dirty="0">
                        <a:solidFill>
                          <a:srgbClr val="002060"/>
                        </a:solidFill>
                        <a:latin typeface="Arial"/>
                      </a:endParaRPr>
                    </a:p>
                  </a:txBody>
                  <a:tcPr marL="7645" marR="7645" marT="7645" marB="0" anchor="b">
                    <a:lnL>
                      <a:noFill/>
                    </a:lnL>
                    <a:lnR>
                      <a:noFill/>
                    </a:lnR>
                    <a:lnT>
                      <a:noFill/>
                    </a:lnT>
                    <a:lnB>
                      <a:noFill/>
                    </a:lnB>
                  </a:tcPr>
                </a:tc>
                <a:tc>
                  <a:txBody>
                    <a:bodyPr/>
                    <a:lstStyle/>
                    <a:p>
                      <a:pPr algn="ctr" fontAlgn="b"/>
                      <a:r>
                        <a:rPr lang="en-US" sz="1400" b="1" i="0" u="none" strike="noStrike" dirty="0">
                          <a:solidFill>
                            <a:srgbClr val="002060"/>
                          </a:solidFill>
                          <a:latin typeface="Arial"/>
                        </a:rPr>
                        <a:t>      260,783 </a:t>
                      </a:r>
                    </a:p>
                  </a:txBody>
                  <a:tcPr marL="7645" marR="7645" marT="764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bl>
          </a:graphicData>
        </a:graphic>
      </p:graphicFrame>
    </p:spTree>
  </p:cSld>
  <p:clrMapOvr>
    <a:masterClrMapping/>
  </p:clrMapOvr>
  <p:transition spd="slow">
    <p:wipe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smtClean="0"/>
              <a:t>Schedule of Taxes</a:t>
            </a:r>
            <a:endParaRPr lang="en-US" dirty="0"/>
          </a:p>
        </p:txBody>
      </p:sp>
      <p:graphicFrame>
        <p:nvGraphicFramePr>
          <p:cNvPr id="8" name="Table 7"/>
          <p:cNvGraphicFramePr>
            <a:graphicFrameLocks noGrp="1"/>
          </p:cNvGraphicFramePr>
          <p:nvPr/>
        </p:nvGraphicFramePr>
        <p:xfrm>
          <a:off x="457198" y="1219186"/>
          <a:ext cx="8229603" cy="5029221"/>
        </p:xfrm>
        <a:graphic>
          <a:graphicData uri="http://schemas.openxmlformats.org/drawingml/2006/table">
            <a:tbl>
              <a:tblPr/>
              <a:tblGrid>
                <a:gridCol w="2390980"/>
                <a:gridCol w="1126075"/>
                <a:gridCol w="1376743"/>
                <a:gridCol w="1746959"/>
                <a:gridCol w="832987"/>
                <a:gridCol w="755859"/>
              </a:tblGrid>
              <a:tr h="333972">
                <a:tc>
                  <a:txBody>
                    <a:bodyPr/>
                    <a:lstStyle/>
                    <a:p>
                      <a:pPr algn="l" fontAlgn="b"/>
                      <a:endParaRPr lang="en-US" sz="1200" b="1" i="0" u="none" strike="noStrike">
                        <a:solidFill>
                          <a:srgbClr val="002060"/>
                        </a:solidFill>
                        <a:effectLst/>
                        <a:latin typeface="Arial"/>
                      </a:endParaRPr>
                    </a:p>
                  </a:txBody>
                  <a:tcPr marL="8578" marR="8578" marT="8578" marB="0" anchor="b">
                    <a:lnL>
                      <a:noFill/>
                    </a:lnL>
                    <a:lnR>
                      <a:noFill/>
                    </a:lnR>
                    <a:lnT>
                      <a:noFill/>
                    </a:lnT>
                    <a:lnB>
                      <a:noFill/>
                    </a:lnB>
                  </a:tcPr>
                </a:tc>
                <a:tc>
                  <a:txBody>
                    <a:bodyPr/>
                    <a:lstStyle/>
                    <a:p>
                      <a:pPr algn="ctr" fontAlgn="b"/>
                      <a:r>
                        <a:rPr lang="en-US" sz="1200" b="1" i="0" u="none" strike="noStrike">
                          <a:solidFill>
                            <a:srgbClr val="002060"/>
                          </a:solidFill>
                          <a:effectLst/>
                          <a:latin typeface="Arial"/>
                        </a:rPr>
                        <a:t> Nine Months </a:t>
                      </a:r>
                    </a:p>
                  </a:txBody>
                  <a:tcPr marL="8578" marR="8578" marT="8578" marB="0" anchor="b">
                    <a:lnL>
                      <a:noFill/>
                    </a:lnL>
                    <a:lnR>
                      <a:noFill/>
                    </a:lnR>
                    <a:lnT>
                      <a:noFill/>
                    </a:lnT>
                    <a:lnB>
                      <a:noFill/>
                    </a:lnB>
                  </a:tcPr>
                </a:tc>
                <a:tc>
                  <a:txBody>
                    <a:bodyPr/>
                    <a:lstStyle/>
                    <a:p>
                      <a:pPr algn="ctr" fontAlgn="b"/>
                      <a:r>
                        <a:rPr lang="en-US" sz="1200" b="1" i="0" u="none" strike="noStrike">
                          <a:solidFill>
                            <a:srgbClr val="002060"/>
                          </a:solidFill>
                          <a:effectLst/>
                          <a:latin typeface="Arial"/>
                        </a:rPr>
                        <a:t> Estimated Three </a:t>
                      </a:r>
                    </a:p>
                  </a:txBody>
                  <a:tcPr marL="8578" marR="8578" marT="8578" marB="0" anchor="b">
                    <a:lnL>
                      <a:noFill/>
                    </a:lnL>
                    <a:lnR>
                      <a:noFill/>
                    </a:lnR>
                    <a:lnT>
                      <a:noFill/>
                    </a:lnT>
                    <a:lnB>
                      <a:noFill/>
                    </a:lnB>
                  </a:tcPr>
                </a:tc>
                <a:tc>
                  <a:txBody>
                    <a:bodyPr/>
                    <a:lstStyle/>
                    <a:p>
                      <a:pPr algn="ctr" fontAlgn="b"/>
                      <a:r>
                        <a:rPr lang="en-US" sz="1200" b="1" i="0" u="none" strike="noStrike">
                          <a:solidFill>
                            <a:srgbClr val="002060"/>
                          </a:solidFill>
                          <a:effectLst/>
                          <a:latin typeface="Arial"/>
                        </a:rPr>
                        <a:t> Total </a:t>
                      </a:r>
                    </a:p>
                  </a:txBody>
                  <a:tcPr marL="8578" marR="8578" marT="8578" marB="0" anchor="b">
                    <a:lnL>
                      <a:noFill/>
                    </a:lnL>
                    <a:lnR>
                      <a:noFill/>
                    </a:lnR>
                    <a:lnT>
                      <a:noFill/>
                    </a:lnT>
                    <a:lnB>
                      <a:noFill/>
                    </a:lnB>
                  </a:tcPr>
                </a:tc>
                <a:tc>
                  <a:txBody>
                    <a:bodyPr/>
                    <a:lstStyle/>
                    <a:p>
                      <a:pPr algn="l" fontAlgn="b"/>
                      <a:endParaRPr lang="en-US" sz="1200" b="1" i="0" u="none" strike="noStrike">
                        <a:solidFill>
                          <a:srgbClr val="002060"/>
                        </a:solidFill>
                        <a:effectLst/>
                        <a:latin typeface="Arial"/>
                      </a:endParaRPr>
                    </a:p>
                  </a:txBody>
                  <a:tcPr marL="8578" marR="8578" marT="8578" marB="0" anchor="b">
                    <a:lnL>
                      <a:noFill/>
                    </a:lnL>
                    <a:lnR>
                      <a:noFill/>
                    </a:lnR>
                    <a:lnT>
                      <a:noFill/>
                    </a:lnT>
                    <a:lnB>
                      <a:noFill/>
                    </a:lnB>
                  </a:tcPr>
                </a:tc>
                <a:tc>
                  <a:txBody>
                    <a:bodyPr/>
                    <a:lstStyle/>
                    <a:p>
                      <a:pPr algn="l" fontAlgn="b"/>
                      <a:endParaRPr lang="en-US" sz="1200" b="1" i="0" u="none" strike="noStrike">
                        <a:solidFill>
                          <a:srgbClr val="002060"/>
                        </a:solidFill>
                        <a:effectLst/>
                        <a:latin typeface="Arial"/>
                      </a:endParaRPr>
                    </a:p>
                  </a:txBody>
                  <a:tcPr marL="8578" marR="8578" marT="8578" marB="0" anchor="b">
                    <a:lnL>
                      <a:noFill/>
                    </a:lnL>
                    <a:lnR>
                      <a:noFill/>
                    </a:lnR>
                    <a:lnT>
                      <a:noFill/>
                    </a:lnT>
                    <a:lnB>
                      <a:noFill/>
                    </a:lnB>
                  </a:tcPr>
                </a:tc>
              </a:tr>
              <a:tr h="333972">
                <a:tc>
                  <a:txBody>
                    <a:bodyPr/>
                    <a:lstStyle/>
                    <a:p>
                      <a:pPr algn="l" fontAlgn="b"/>
                      <a:endParaRPr lang="en-US" sz="1200" b="1" i="0" u="none" strike="noStrike">
                        <a:solidFill>
                          <a:srgbClr val="002060"/>
                        </a:solidFill>
                        <a:effectLst/>
                        <a:latin typeface="Arial"/>
                      </a:endParaRPr>
                    </a:p>
                  </a:txBody>
                  <a:tcPr marL="8578" marR="8578" marT="8578" marB="0" anchor="b">
                    <a:lnL>
                      <a:noFill/>
                    </a:lnL>
                    <a:lnR>
                      <a:noFill/>
                    </a:lnR>
                    <a:lnT>
                      <a:noFill/>
                    </a:lnT>
                    <a:lnB>
                      <a:noFill/>
                    </a:lnB>
                  </a:tcPr>
                </a:tc>
                <a:tc>
                  <a:txBody>
                    <a:bodyPr/>
                    <a:lstStyle/>
                    <a:p>
                      <a:pPr algn="ctr" fontAlgn="b"/>
                      <a:r>
                        <a:rPr lang="en-US" sz="1200" b="1" i="0" u="none" strike="noStrike">
                          <a:solidFill>
                            <a:srgbClr val="002060"/>
                          </a:solidFill>
                          <a:effectLst/>
                          <a:latin typeface="Arial"/>
                        </a:rPr>
                        <a:t>Ended March</a:t>
                      </a:r>
                    </a:p>
                  </a:txBody>
                  <a:tcPr marL="8578" marR="8578" marT="8578" marB="0" anchor="b">
                    <a:lnL>
                      <a:noFill/>
                    </a:lnL>
                    <a:lnR>
                      <a:noFill/>
                    </a:lnR>
                    <a:lnT>
                      <a:noFill/>
                    </a:lnT>
                    <a:lnB>
                      <a:noFill/>
                    </a:lnB>
                  </a:tcPr>
                </a:tc>
                <a:tc>
                  <a:txBody>
                    <a:bodyPr/>
                    <a:lstStyle/>
                    <a:p>
                      <a:pPr algn="ctr" fontAlgn="b"/>
                      <a:r>
                        <a:rPr lang="en-US" sz="1200" b="1" i="0" u="none" strike="noStrike">
                          <a:solidFill>
                            <a:srgbClr val="002060"/>
                          </a:solidFill>
                          <a:effectLst/>
                          <a:latin typeface="Arial"/>
                        </a:rPr>
                        <a:t>Months Ending</a:t>
                      </a:r>
                    </a:p>
                  </a:txBody>
                  <a:tcPr marL="8578" marR="8578" marT="8578" marB="0" anchor="b">
                    <a:lnL>
                      <a:noFill/>
                    </a:lnL>
                    <a:lnR>
                      <a:noFill/>
                    </a:lnR>
                    <a:lnT>
                      <a:noFill/>
                    </a:lnT>
                    <a:lnB>
                      <a:noFill/>
                    </a:lnB>
                  </a:tcPr>
                </a:tc>
                <a:tc>
                  <a:txBody>
                    <a:bodyPr/>
                    <a:lstStyle/>
                    <a:p>
                      <a:pPr algn="ctr" fontAlgn="b"/>
                      <a:r>
                        <a:rPr lang="en-US" sz="1200" b="1" i="0" u="none" strike="noStrike">
                          <a:solidFill>
                            <a:srgbClr val="002060"/>
                          </a:solidFill>
                          <a:effectLst/>
                          <a:latin typeface="Arial"/>
                        </a:rPr>
                        <a:t>Twelve Months</a:t>
                      </a:r>
                    </a:p>
                  </a:txBody>
                  <a:tcPr marL="8578" marR="8578" marT="8578" marB="0" anchor="b">
                    <a:lnL>
                      <a:noFill/>
                    </a:lnL>
                    <a:lnR>
                      <a:noFill/>
                    </a:lnR>
                    <a:lnT>
                      <a:noFill/>
                    </a:lnT>
                    <a:lnB>
                      <a:noFill/>
                    </a:lnB>
                  </a:tcPr>
                </a:tc>
                <a:tc>
                  <a:txBody>
                    <a:bodyPr/>
                    <a:lstStyle/>
                    <a:p>
                      <a:pPr algn="l" fontAlgn="b"/>
                      <a:endParaRPr lang="en-US" sz="1200" b="1" i="0" u="none" strike="noStrike">
                        <a:solidFill>
                          <a:srgbClr val="002060"/>
                        </a:solidFill>
                        <a:effectLst/>
                        <a:latin typeface="Arial"/>
                      </a:endParaRPr>
                    </a:p>
                  </a:txBody>
                  <a:tcPr marL="8578" marR="8578" marT="8578" marB="0" anchor="b">
                    <a:lnL>
                      <a:noFill/>
                    </a:lnL>
                    <a:lnR>
                      <a:noFill/>
                    </a:lnR>
                    <a:lnT>
                      <a:noFill/>
                    </a:lnT>
                    <a:lnB>
                      <a:noFill/>
                    </a:lnB>
                  </a:tcPr>
                </a:tc>
                <a:tc>
                  <a:txBody>
                    <a:bodyPr/>
                    <a:lstStyle/>
                    <a:p>
                      <a:pPr algn="ctr" fontAlgn="b"/>
                      <a:r>
                        <a:rPr lang="en-US" sz="1200" b="1" i="0" u="none" strike="noStrike">
                          <a:solidFill>
                            <a:srgbClr val="002060"/>
                          </a:solidFill>
                          <a:effectLst/>
                          <a:latin typeface="Arial"/>
                        </a:rPr>
                        <a:t> Over </a:t>
                      </a:r>
                    </a:p>
                  </a:txBody>
                  <a:tcPr marL="8578" marR="8578" marT="8578" marB="0" anchor="b">
                    <a:lnL>
                      <a:noFill/>
                    </a:lnL>
                    <a:lnR>
                      <a:noFill/>
                    </a:lnR>
                    <a:lnT>
                      <a:noFill/>
                    </a:lnT>
                    <a:lnB>
                      <a:noFill/>
                    </a:lnB>
                  </a:tcPr>
                </a:tc>
              </a:tr>
              <a:tr h="333972">
                <a:tc>
                  <a:txBody>
                    <a:bodyPr/>
                    <a:lstStyle/>
                    <a:p>
                      <a:pPr algn="l" fontAlgn="b"/>
                      <a:endParaRPr lang="en-US" sz="1200" b="1" i="0" u="none" strike="noStrike">
                        <a:solidFill>
                          <a:srgbClr val="002060"/>
                        </a:solidFill>
                        <a:effectLst/>
                        <a:latin typeface="Arial"/>
                      </a:endParaRPr>
                    </a:p>
                  </a:txBody>
                  <a:tcPr marL="8578" marR="8578" marT="8578" marB="0" anchor="b">
                    <a:lnL>
                      <a:noFill/>
                    </a:lnL>
                    <a:lnR>
                      <a:noFill/>
                    </a:lnR>
                    <a:lnT>
                      <a:noFill/>
                    </a:lnT>
                    <a:lnB>
                      <a:noFill/>
                    </a:lnB>
                  </a:tcPr>
                </a:tc>
                <a:tc>
                  <a:txBody>
                    <a:bodyPr/>
                    <a:lstStyle/>
                    <a:p>
                      <a:pPr algn="ctr" fontAlgn="b"/>
                      <a:r>
                        <a:rPr lang="en-US" sz="1200" b="1" i="0" u="none" strike="noStrike">
                          <a:solidFill>
                            <a:srgbClr val="002060"/>
                          </a:solidFill>
                          <a:effectLst/>
                          <a:latin typeface="Arial"/>
                        </a:rPr>
                        <a:t> 2009 </a:t>
                      </a:r>
                    </a:p>
                  </a:txBody>
                  <a:tcPr marL="8578" marR="8578" marT="857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2060"/>
                          </a:solidFill>
                          <a:effectLst/>
                          <a:latin typeface="Arial"/>
                        </a:rPr>
                        <a:t> June 30, 2009 </a:t>
                      </a:r>
                    </a:p>
                  </a:txBody>
                  <a:tcPr marL="8578" marR="8578" marT="857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2060"/>
                          </a:solidFill>
                          <a:effectLst/>
                          <a:latin typeface="Arial"/>
                        </a:rPr>
                        <a:t> Ending June 30, 2009 </a:t>
                      </a:r>
                    </a:p>
                  </a:txBody>
                  <a:tcPr marL="8578" marR="8578" marT="857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200" b="1" i="0" u="none" strike="noStrike">
                          <a:solidFill>
                            <a:srgbClr val="002060"/>
                          </a:solidFill>
                          <a:effectLst/>
                          <a:latin typeface="Arial"/>
                        </a:rPr>
                        <a:t> Budget </a:t>
                      </a:r>
                    </a:p>
                  </a:txBody>
                  <a:tcPr marL="8578" marR="8578" marT="857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2060"/>
                          </a:solidFill>
                          <a:effectLst/>
                          <a:latin typeface="Arial"/>
                        </a:rPr>
                        <a:t> (Under) </a:t>
                      </a:r>
                    </a:p>
                  </a:txBody>
                  <a:tcPr marL="8578" marR="8578" marT="8578" marB="0" anchor="b">
                    <a:lnL>
                      <a:noFill/>
                    </a:lnL>
                    <a:lnR>
                      <a:noFill/>
                    </a:lnR>
                    <a:lnT>
                      <a:noFill/>
                    </a:lnT>
                    <a:lnB w="6350" cap="flat" cmpd="sng" algn="ctr">
                      <a:solidFill>
                        <a:srgbClr val="000000"/>
                      </a:solidFill>
                      <a:prstDash val="solid"/>
                      <a:round/>
                      <a:headEnd type="none" w="med" len="med"/>
                      <a:tailEnd type="none" w="med" len="med"/>
                    </a:lnB>
                  </a:tcPr>
                </a:tc>
              </a:tr>
              <a:tr h="333972">
                <a:tc>
                  <a:txBody>
                    <a:bodyPr/>
                    <a:lstStyle/>
                    <a:p>
                      <a:pPr algn="l" fontAlgn="b"/>
                      <a:r>
                        <a:rPr lang="en-US" sz="1200" b="1" i="0" u="none" strike="noStrike">
                          <a:solidFill>
                            <a:srgbClr val="002060"/>
                          </a:solidFill>
                          <a:effectLst/>
                          <a:latin typeface="Arial"/>
                        </a:rPr>
                        <a:t> Property Taxes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4,538,196 </a:t>
                      </a:r>
                    </a:p>
                  </a:txBody>
                  <a:tcPr marL="8578" marR="8578" marT="857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200" b="1" i="0" u="none" strike="noStrike">
                          <a:solidFill>
                            <a:srgbClr val="002060"/>
                          </a:solidFill>
                          <a:effectLst/>
                          <a:latin typeface="Arial"/>
                        </a:rPr>
                        <a:t>                163,000 </a:t>
                      </a:r>
                    </a:p>
                  </a:txBody>
                  <a:tcPr marL="8578" marR="8578" marT="857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200" b="1" i="0" u="none" strike="noStrike">
                          <a:solidFill>
                            <a:srgbClr val="002060"/>
                          </a:solidFill>
                          <a:effectLst/>
                          <a:latin typeface="Arial"/>
                        </a:rPr>
                        <a:t>                     4,701,196 </a:t>
                      </a:r>
                    </a:p>
                  </a:txBody>
                  <a:tcPr marL="8578" marR="8578" marT="857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200" b="1" i="0" u="none" strike="noStrike">
                          <a:solidFill>
                            <a:srgbClr val="002060"/>
                          </a:solidFill>
                          <a:effectLst/>
                          <a:latin typeface="Arial"/>
                        </a:rPr>
                        <a:t> 4,650,000 </a:t>
                      </a:r>
                    </a:p>
                  </a:txBody>
                  <a:tcPr marL="8578" marR="8578" marT="857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200" b="1" i="0" u="none" strike="noStrike">
                          <a:solidFill>
                            <a:srgbClr val="002060"/>
                          </a:solidFill>
                          <a:effectLst/>
                          <a:latin typeface="Arial"/>
                        </a:rPr>
                        <a:t>    51,196 </a:t>
                      </a:r>
                    </a:p>
                  </a:txBody>
                  <a:tcPr marL="8578" marR="8578" marT="8578" marB="0" anchor="b">
                    <a:lnL>
                      <a:noFill/>
                    </a:lnL>
                    <a:lnR>
                      <a:noFill/>
                    </a:lnR>
                    <a:lnT w="6350" cap="flat" cmpd="sng" algn="ctr">
                      <a:solidFill>
                        <a:srgbClr val="000000"/>
                      </a:solidFill>
                      <a:prstDash val="solid"/>
                      <a:round/>
                      <a:headEnd type="none" w="med" len="med"/>
                      <a:tailEnd type="none" w="med" len="med"/>
                    </a:lnT>
                    <a:lnB>
                      <a:noFill/>
                    </a:lnB>
                  </a:tcPr>
                </a:tc>
              </a:tr>
              <a:tr h="333972">
                <a:tc>
                  <a:txBody>
                    <a:bodyPr/>
                    <a:lstStyle/>
                    <a:p>
                      <a:pPr algn="l" fontAlgn="b"/>
                      <a:r>
                        <a:rPr lang="en-US" sz="1200" b="1" i="0" u="none" strike="noStrike">
                          <a:solidFill>
                            <a:srgbClr val="002060"/>
                          </a:solidFill>
                          <a:effectLst/>
                          <a:latin typeface="Arial"/>
                        </a:rPr>
                        <a:t> Motor Vehicle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449,764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29,250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479,014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117,000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362,014 </a:t>
                      </a:r>
                    </a:p>
                  </a:txBody>
                  <a:tcPr marL="8578" marR="8578" marT="8578" marB="0" anchor="b">
                    <a:lnL>
                      <a:noFill/>
                    </a:lnL>
                    <a:lnR>
                      <a:noFill/>
                    </a:lnR>
                    <a:lnT>
                      <a:noFill/>
                    </a:lnT>
                    <a:lnB>
                      <a:noFill/>
                    </a:lnB>
                  </a:tcPr>
                </a:tc>
              </a:tr>
              <a:tr h="333972">
                <a:tc>
                  <a:txBody>
                    <a:bodyPr/>
                    <a:lstStyle/>
                    <a:p>
                      <a:pPr algn="l" fontAlgn="b"/>
                      <a:r>
                        <a:rPr lang="en-US" sz="1200" b="1" i="0" u="none" strike="noStrike">
                          <a:solidFill>
                            <a:srgbClr val="002060"/>
                          </a:solidFill>
                          <a:effectLst/>
                          <a:latin typeface="Arial"/>
                        </a:rPr>
                        <a:t> Real Estate Transfer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45,374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29,926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75,300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95,300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(20,000)</a:t>
                      </a:r>
                    </a:p>
                  </a:txBody>
                  <a:tcPr marL="8578" marR="8578" marT="8578" marB="0" anchor="b">
                    <a:lnL>
                      <a:noFill/>
                    </a:lnL>
                    <a:lnR>
                      <a:noFill/>
                    </a:lnR>
                    <a:lnT>
                      <a:noFill/>
                    </a:lnT>
                    <a:lnB>
                      <a:noFill/>
                    </a:lnB>
                  </a:tcPr>
                </a:tc>
              </a:tr>
              <a:tr h="333972">
                <a:tc>
                  <a:txBody>
                    <a:bodyPr/>
                    <a:lstStyle/>
                    <a:p>
                      <a:pPr algn="l" fontAlgn="b"/>
                      <a:r>
                        <a:rPr lang="en-US" sz="1200" b="1" i="0" u="none" strike="noStrike">
                          <a:solidFill>
                            <a:srgbClr val="002060"/>
                          </a:solidFill>
                          <a:effectLst/>
                          <a:latin typeface="Arial"/>
                        </a:rPr>
                        <a:t> Franchise Taxes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674,529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674,529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618,000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56,529 </a:t>
                      </a:r>
                    </a:p>
                  </a:txBody>
                  <a:tcPr marL="8578" marR="8578" marT="8578" marB="0" anchor="b">
                    <a:lnL>
                      <a:noFill/>
                    </a:lnL>
                    <a:lnR>
                      <a:noFill/>
                    </a:lnR>
                    <a:lnT>
                      <a:noFill/>
                    </a:lnT>
                    <a:lnB>
                      <a:noFill/>
                    </a:lnB>
                  </a:tcPr>
                </a:tc>
              </a:tr>
              <a:tr h="333972">
                <a:tc>
                  <a:txBody>
                    <a:bodyPr/>
                    <a:lstStyle/>
                    <a:p>
                      <a:pPr algn="l" fontAlgn="b"/>
                      <a:r>
                        <a:rPr lang="en-US" sz="1200" b="1" i="0" u="none" strike="noStrike">
                          <a:solidFill>
                            <a:srgbClr val="002060"/>
                          </a:solidFill>
                          <a:effectLst/>
                          <a:latin typeface="Arial"/>
                        </a:rPr>
                        <a:t> Local Option Sales Taxes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1,166,447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360,000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1,526,447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1,635,000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(108,553)</a:t>
                      </a:r>
                    </a:p>
                  </a:txBody>
                  <a:tcPr marL="8578" marR="8578" marT="8578" marB="0" anchor="b">
                    <a:lnL>
                      <a:noFill/>
                    </a:lnL>
                    <a:lnR>
                      <a:noFill/>
                    </a:lnR>
                    <a:lnT>
                      <a:noFill/>
                    </a:lnT>
                    <a:lnB>
                      <a:noFill/>
                    </a:lnB>
                  </a:tcPr>
                </a:tc>
              </a:tr>
              <a:tr h="333972">
                <a:tc>
                  <a:txBody>
                    <a:bodyPr/>
                    <a:lstStyle/>
                    <a:p>
                      <a:pPr algn="l" fontAlgn="b"/>
                      <a:r>
                        <a:rPr lang="en-US" sz="1200" b="1" i="0" u="none" strike="noStrike">
                          <a:solidFill>
                            <a:srgbClr val="002060"/>
                          </a:solidFill>
                          <a:effectLst/>
                          <a:latin typeface="Arial"/>
                        </a:rPr>
                        <a:t> Car Rental Tax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42,176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13,500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55,676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58,000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(2,324)</a:t>
                      </a:r>
                    </a:p>
                  </a:txBody>
                  <a:tcPr marL="8578" marR="8578" marT="8578" marB="0" anchor="b">
                    <a:lnL>
                      <a:noFill/>
                    </a:lnL>
                    <a:lnR>
                      <a:noFill/>
                    </a:lnR>
                    <a:lnT>
                      <a:noFill/>
                    </a:lnT>
                    <a:lnB>
                      <a:noFill/>
                    </a:lnB>
                  </a:tcPr>
                </a:tc>
              </a:tr>
              <a:tr h="333972">
                <a:tc>
                  <a:txBody>
                    <a:bodyPr/>
                    <a:lstStyle/>
                    <a:p>
                      <a:pPr algn="l" fontAlgn="b"/>
                      <a:r>
                        <a:rPr lang="en-US" sz="1200" b="1" i="0" u="none" strike="noStrike">
                          <a:solidFill>
                            <a:srgbClr val="002060"/>
                          </a:solidFill>
                          <a:effectLst/>
                          <a:latin typeface="Arial"/>
                        </a:rPr>
                        <a:t> Alcohol Beverage Taxes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152,920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45,000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197,920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216,000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(18,080)</a:t>
                      </a:r>
                    </a:p>
                  </a:txBody>
                  <a:tcPr marL="8578" marR="8578" marT="8578" marB="0" anchor="b">
                    <a:lnL>
                      <a:noFill/>
                    </a:lnL>
                    <a:lnR>
                      <a:noFill/>
                    </a:lnR>
                    <a:lnT>
                      <a:noFill/>
                    </a:lnT>
                    <a:lnB>
                      <a:noFill/>
                    </a:lnB>
                  </a:tcPr>
                </a:tc>
              </a:tr>
              <a:tr h="333972">
                <a:tc>
                  <a:txBody>
                    <a:bodyPr/>
                    <a:lstStyle/>
                    <a:p>
                      <a:pPr algn="l" fontAlgn="b"/>
                      <a:r>
                        <a:rPr lang="en-US" sz="1200" b="1" i="0" u="none" strike="noStrike">
                          <a:solidFill>
                            <a:srgbClr val="002060"/>
                          </a:solidFill>
                          <a:effectLst/>
                          <a:latin typeface="Arial"/>
                        </a:rPr>
                        <a:t> Occupational Tax Fees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318,425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87,500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405,925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277,000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128,925 </a:t>
                      </a:r>
                    </a:p>
                  </a:txBody>
                  <a:tcPr marL="8578" marR="8578" marT="8578" marB="0" anchor="b">
                    <a:lnL>
                      <a:noFill/>
                    </a:lnL>
                    <a:lnR>
                      <a:noFill/>
                    </a:lnR>
                    <a:lnT>
                      <a:noFill/>
                    </a:lnT>
                    <a:lnB>
                      <a:noFill/>
                    </a:lnB>
                  </a:tcPr>
                </a:tc>
              </a:tr>
              <a:tr h="333972">
                <a:tc>
                  <a:txBody>
                    <a:bodyPr/>
                    <a:lstStyle/>
                    <a:p>
                      <a:pPr algn="l" fontAlgn="b"/>
                      <a:r>
                        <a:rPr lang="en-US" sz="1200" b="1" i="0" u="none" strike="noStrike">
                          <a:solidFill>
                            <a:srgbClr val="002060"/>
                          </a:solidFill>
                          <a:effectLst/>
                          <a:latin typeface="Arial"/>
                        </a:rPr>
                        <a:t> Insurance Premium Tax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355,184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355,184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338,000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17,184 </a:t>
                      </a:r>
                    </a:p>
                  </a:txBody>
                  <a:tcPr marL="8578" marR="8578" marT="8578" marB="0" anchor="b">
                    <a:lnL>
                      <a:noFill/>
                    </a:lnL>
                    <a:lnR>
                      <a:noFill/>
                    </a:lnR>
                    <a:lnT>
                      <a:noFill/>
                    </a:lnT>
                    <a:lnB>
                      <a:noFill/>
                    </a:lnB>
                  </a:tcPr>
                </a:tc>
              </a:tr>
              <a:tr h="333972">
                <a:tc>
                  <a:txBody>
                    <a:bodyPr/>
                    <a:lstStyle/>
                    <a:p>
                      <a:pPr algn="l" fontAlgn="b"/>
                      <a:r>
                        <a:rPr lang="en-US" sz="1200" b="1" i="0" u="none" strike="noStrike">
                          <a:solidFill>
                            <a:srgbClr val="002060"/>
                          </a:solidFill>
                          <a:effectLst/>
                          <a:latin typeface="Arial"/>
                        </a:rPr>
                        <a:t> Property Tax Penalties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87,299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5,000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92,299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50,000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42,299 </a:t>
                      </a:r>
                    </a:p>
                  </a:txBody>
                  <a:tcPr marL="8578" marR="8578" marT="8578" marB="0" anchor="b">
                    <a:lnL>
                      <a:noFill/>
                    </a:lnL>
                    <a:lnR>
                      <a:noFill/>
                    </a:lnR>
                    <a:lnT>
                      <a:noFill/>
                    </a:lnT>
                    <a:lnB>
                      <a:noFill/>
                    </a:lnB>
                  </a:tcPr>
                </a:tc>
              </a:tr>
              <a:tr h="333972">
                <a:tc>
                  <a:txBody>
                    <a:bodyPr/>
                    <a:lstStyle/>
                    <a:p>
                      <a:pPr algn="l" fontAlgn="b"/>
                      <a:r>
                        <a:rPr lang="en-US" sz="1200" b="1" i="0" u="none" strike="noStrike">
                          <a:solidFill>
                            <a:srgbClr val="002060"/>
                          </a:solidFill>
                          <a:effectLst/>
                          <a:latin typeface="Arial"/>
                        </a:rPr>
                        <a:t> Other Taxes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19,759 </a:t>
                      </a:r>
                    </a:p>
                  </a:txBody>
                  <a:tcPr marL="8578" marR="8578" marT="857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200" b="1" i="0" u="none" strike="noStrike">
                          <a:solidFill>
                            <a:srgbClr val="002060"/>
                          </a:solidFill>
                          <a:effectLst/>
                          <a:latin typeface="Arial"/>
                        </a:rPr>
                        <a:t>                      100 </a:t>
                      </a:r>
                    </a:p>
                  </a:txBody>
                  <a:tcPr marL="8578" marR="8578" marT="857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200" b="1" i="0" u="none" strike="noStrike">
                          <a:solidFill>
                            <a:srgbClr val="002060"/>
                          </a:solidFill>
                          <a:effectLst/>
                          <a:latin typeface="Arial"/>
                        </a:rPr>
                        <a:t>                         19,859 </a:t>
                      </a:r>
                    </a:p>
                  </a:txBody>
                  <a:tcPr marL="8578" marR="8578" marT="857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200" b="1" i="0" u="none" strike="noStrike">
                          <a:solidFill>
                            <a:srgbClr val="002060"/>
                          </a:solidFill>
                          <a:effectLst/>
                          <a:latin typeface="Arial"/>
                        </a:rPr>
                        <a:t>      11,700 </a:t>
                      </a:r>
                    </a:p>
                  </a:txBody>
                  <a:tcPr marL="8578" marR="8578" marT="857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200" b="1" i="0" u="none" strike="noStrike">
                          <a:solidFill>
                            <a:srgbClr val="002060"/>
                          </a:solidFill>
                          <a:effectLst/>
                          <a:latin typeface="Arial"/>
                        </a:rPr>
                        <a:t>      8,159 </a:t>
                      </a:r>
                    </a:p>
                  </a:txBody>
                  <a:tcPr marL="8578" marR="8578" marT="8578" marB="0" anchor="b">
                    <a:lnL>
                      <a:noFill/>
                    </a:lnL>
                    <a:lnR>
                      <a:noFill/>
                    </a:lnR>
                    <a:lnT>
                      <a:noFill/>
                    </a:lnT>
                    <a:lnB w="6350" cap="flat" cmpd="sng" algn="ctr">
                      <a:solidFill>
                        <a:srgbClr val="000000"/>
                      </a:solidFill>
                      <a:prstDash val="solid"/>
                      <a:round/>
                      <a:headEnd type="none" w="med" len="med"/>
                      <a:tailEnd type="none" w="med" len="med"/>
                    </a:lnB>
                  </a:tcPr>
                </a:tc>
              </a:tr>
              <a:tr h="353613">
                <a:tc>
                  <a:txBody>
                    <a:bodyPr/>
                    <a:lstStyle/>
                    <a:p>
                      <a:pPr algn="l" fontAlgn="b"/>
                      <a:r>
                        <a:rPr lang="en-US" sz="1200" b="1" i="0" u="none" strike="noStrike">
                          <a:solidFill>
                            <a:srgbClr val="002060"/>
                          </a:solidFill>
                          <a:effectLst/>
                          <a:latin typeface="Arial"/>
                        </a:rPr>
                        <a:t>   Total Taxes </a:t>
                      </a:r>
                    </a:p>
                  </a:txBody>
                  <a:tcPr marL="8578" marR="8578" marT="8578" marB="0" anchor="b">
                    <a:lnL>
                      <a:noFill/>
                    </a:lnL>
                    <a:lnR>
                      <a:noFill/>
                    </a:lnR>
                    <a:lnT>
                      <a:noFill/>
                    </a:lnT>
                    <a:lnB>
                      <a:noFill/>
                    </a:lnB>
                  </a:tcPr>
                </a:tc>
                <a:tc>
                  <a:txBody>
                    <a:bodyPr/>
                    <a:lstStyle/>
                    <a:p>
                      <a:pPr algn="l" fontAlgn="b"/>
                      <a:r>
                        <a:rPr lang="en-US" sz="1200" b="1" i="0" u="none" strike="noStrike">
                          <a:solidFill>
                            <a:srgbClr val="002060"/>
                          </a:solidFill>
                          <a:effectLst/>
                          <a:latin typeface="Arial"/>
                        </a:rPr>
                        <a:t>       7,850,073 </a:t>
                      </a:r>
                    </a:p>
                  </a:txBody>
                  <a:tcPr marL="8578" marR="8578" marT="8578"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200" b="1" i="0" u="none" strike="noStrike">
                          <a:solidFill>
                            <a:srgbClr val="002060"/>
                          </a:solidFill>
                          <a:effectLst/>
                          <a:latin typeface="Arial"/>
                        </a:rPr>
                        <a:t>                733,276 </a:t>
                      </a:r>
                    </a:p>
                  </a:txBody>
                  <a:tcPr marL="8578" marR="8578" marT="8578"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200" b="1" i="0" u="none" strike="noStrike">
                          <a:solidFill>
                            <a:srgbClr val="002060"/>
                          </a:solidFill>
                          <a:effectLst/>
                          <a:latin typeface="Arial"/>
                        </a:rPr>
                        <a:t>                     8,583,349 </a:t>
                      </a:r>
                    </a:p>
                  </a:txBody>
                  <a:tcPr marL="8578" marR="8578" marT="8578"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200" b="1" i="0" u="none" strike="noStrike">
                          <a:solidFill>
                            <a:srgbClr val="002060"/>
                          </a:solidFill>
                          <a:effectLst/>
                          <a:latin typeface="Arial"/>
                        </a:rPr>
                        <a:t> 8,066,000 </a:t>
                      </a:r>
                    </a:p>
                  </a:txBody>
                  <a:tcPr marL="8578" marR="8578" marT="8578"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r>
                        <a:rPr lang="en-US" sz="1200" b="1" i="0" u="none" strike="noStrike" dirty="0">
                          <a:solidFill>
                            <a:srgbClr val="002060"/>
                          </a:solidFill>
                          <a:effectLst/>
                          <a:latin typeface="Arial"/>
                        </a:rPr>
                        <a:t>  517,349 </a:t>
                      </a:r>
                    </a:p>
                  </a:txBody>
                  <a:tcPr marL="8578" marR="8578" marT="8578"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bl>
          </a:graphicData>
        </a:graphic>
      </p:graphicFrame>
    </p:spTree>
  </p:cSld>
  <p:clrMapOvr>
    <a:masterClrMapping/>
  </p:clrMapOvr>
  <p:transition spd="slow">
    <p:wipe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p:cNvGraphicFramePr>
            <a:graphicFrameLocks noGrp="1"/>
          </p:cNvGraphicFramePr>
          <p:nvPr/>
        </p:nvGraphicFramePr>
        <p:xfrm>
          <a:off x="0" y="596194"/>
          <a:ext cx="8660694" cy="6261806"/>
        </p:xfrm>
        <a:graphic>
          <a:graphicData uri="http://schemas.openxmlformats.org/drawingml/2006/chart">
            <c:chart xmlns:c="http://schemas.openxmlformats.org/drawingml/2006/chart" xmlns:r="http://schemas.openxmlformats.org/officeDocument/2006/relationships" r:id="rId3"/>
          </a:graphicData>
        </a:graphic>
      </p:graphicFrame>
      <p:sp>
        <p:nvSpPr>
          <p:cNvPr id="7" name="Title 6"/>
          <p:cNvSpPr>
            <a:spLocks noGrp="1"/>
          </p:cNvSpPr>
          <p:nvPr>
            <p:ph type="title"/>
          </p:nvPr>
        </p:nvSpPr>
        <p:spPr/>
        <p:txBody>
          <a:bodyPr/>
          <a:lstStyle/>
          <a:p>
            <a:r>
              <a:rPr smtClean="0"/>
              <a:t>Schedule of Taxes Chart</a:t>
            </a:r>
            <a:endParaRPr lang="en-US" dirty="0"/>
          </a:p>
        </p:txBody>
      </p:sp>
    </p:spTree>
  </p:cSld>
  <p:clrMapOvr>
    <a:masterClrMapping/>
  </p:clrMapOvr>
  <p:transition spd="slow">
    <p:wipe dir="u"/>
  </p:transition>
  <p:timing>
    <p:tnLst>
      <p:par>
        <p:cTn id="1" dur="indefinite" restart="never" nodeType="tmRoot"/>
      </p:par>
    </p:tnLst>
  </p:timing>
</p:sld>
</file>

<file path=ppt/theme/theme1.xml><?xml version="1.0" encoding="utf-8"?>
<a:theme xmlns:a="http://schemas.openxmlformats.org/drawingml/2006/main" name="Sample presentation slides(2)">
  <a:themeElements>
    <a:clrScheme name="5-00332 CSO Summit 2008">
      <a:dk1>
        <a:srgbClr val="000000"/>
      </a:dk1>
      <a:lt1>
        <a:srgbClr val="FFFFFF"/>
      </a:lt1>
      <a:dk2>
        <a:srgbClr val="050595"/>
      </a:dk2>
      <a:lt2>
        <a:srgbClr val="FFFF99"/>
      </a:lt2>
      <a:accent1>
        <a:srgbClr val="ECDFA7"/>
      </a:accent1>
      <a:accent2>
        <a:srgbClr val="4F6E9B"/>
      </a:accent2>
      <a:accent3>
        <a:srgbClr val="936553"/>
      </a:accent3>
      <a:accent4>
        <a:srgbClr val="88A17B"/>
      </a:accent4>
      <a:accent5>
        <a:srgbClr val="B8977E"/>
      </a:accent5>
      <a:accent6>
        <a:srgbClr val="99B5D3"/>
      </a:accent6>
      <a:hlink>
        <a:srgbClr val="050595"/>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4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rtlCol="0">
        <a:spAutoFit/>
      </a:bodyPr>
      <a:lstStyle>
        <a:defPPr>
          <a:defRPr dirty="0" err="1" smtClean="0">
            <a:solidFill>
              <a:schemeClr val="bg1"/>
            </a:solidFill>
          </a:defRPr>
        </a:defPPr>
      </a:lstStyle>
    </a:txDef>
  </a:objectDefaults>
  <a:extraClrSchemeLst/>
</a:theme>
</file>

<file path=ppt/theme/theme2.xml><?xml version="1.0" encoding="utf-8"?>
<a:theme xmlns:a="http://schemas.openxmlformats.org/drawingml/2006/main" name="White with Courier font for code slides">
  <a:themeElements>
    <a:clrScheme name="5-00332 CSO Summit 2008">
      <a:dk1>
        <a:srgbClr val="000000"/>
      </a:dk1>
      <a:lt1>
        <a:srgbClr val="FFFFFF"/>
      </a:lt1>
      <a:dk2>
        <a:srgbClr val="050595"/>
      </a:dk2>
      <a:lt2>
        <a:srgbClr val="FFFF99"/>
      </a:lt2>
      <a:accent1>
        <a:srgbClr val="ECDFA7"/>
      </a:accent1>
      <a:accent2>
        <a:srgbClr val="4F6E9B"/>
      </a:accent2>
      <a:accent3>
        <a:srgbClr val="936553"/>
      </a:accent3>
      <a:accent4>
        <a:srgbClr val="88A17B"/>
      </a:accent4>
      <a:accent5>
        <a:srgbClr val="B8977E"/>
      </a:accent5>
      <a:accent6>
        <a:srgbClr val="99B5D3"/>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Sample presentation slides(2)</Template>
  <TotalTime>88</TotalTime>
  <Words>1861</Words>
  <Application>Microsoft Office PowerPoint</Application>
  <PresentationFormat>On-screen Show (4:3)</PresentationFormat>
  <Paragraphs>348</Paragraphs>
  <Slides>12</Slides>
  <Notes>10</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Sample presentation slides(2)</vt:lpstr>
      <vt:lpstr>White with Courier font for code slides</vt:lpstr>
      <vt:lpstr>CITY OF HAPEVILLE</vt:lpstr>
      <vt:lpstr>Overview</vt:lpstr>
      <vt:lpstr>Revenues Breakdown </vt:lpstr>
      <vt:lpstr>Revenue Chart</vt:lpstr>
      <vt:lpstr>Expenditures Breakdown</vt:lpstr>
      <vt:lpstr>Expenditures Chart</vt:lpstr>
      <vt:lpstr>Estimated Year Ending June 30, 2009</vt:lpstr>
      <vt:lpstr>Schedule of Taxes</vt:lpstr>
      <vt:lpstr>Schedule of Taxes Chart</vt:lpstr>
      <vt:lpstr>Slide 10</vt:lpstr>
      <vt:lpstr>Accounts Receivable Property Taxes</vt:lpstr>
      <vt:lpstr>Fund Balance and Reserves </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 </dc:creator>
  <cp:lastModifiedBy> </cp:lastModifiedBy>
  <cp:revision>17</cp:revision>
  <dcterms:created xsi:type="dcterms:W3CDTF">2009-01-12T19:33:15Z</dcterms:created>
  <dcterms:modified xsi:type="dcterms:W3CDTF">2009-05-05T20:43:42Z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TC102867601033</vt:lpwstr>
  </property>
</Properties>
</file>